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87"/>
  </p:notesMasterIdLst>
  <p:handoutMasterIdLst>
    <p:handoutMasterId r:id="rId88"/>
  </p:handoutMasterIdLst>
  <p:sldIdLst>
    <p:sldId id="301" r:id="rId2"/>
    <p:sldId id="257" r:id="rId3"/>
    <p:sldId id="433" r:id="rId4"/>
    <p:sldId id="258" r:id="rId5"/>
    <p:sldId id="263" r:id="rId6"/>
    <p:sldId id="309" r:id="rId7"/>
    <p:sldId id="272" r:id="rId8"/>
    <p:sldId id="434" r:id="rId9"/>
    <p:sldId id="273" r:id="rId10"/>
    <p:sldId id="264" r:id="rId11"/>
    <p:sldId id="261" r:id="rId12"/>
    <p:sldId id="266" r:id="rId13"/>
    <p:sldId id="303" r:id="rId14"/>
    <p:sldId id="278" r:id="rId15"/>
    <p:sldId id="279" r:id="rId16"/>
    <p:sldId id="275" r:id="rId17"/>
    <p:sldId id="276" r:id="rId18"/>
    <p:sldId id="277" r:id="rId19"/>
    <p:sldId id="285" r:id="rId20"/>
    <p:sldId id="280" r:id="rId21"/>
    <p:sldId id="308" r:id="rId22"/>
    <p:sldId id="310" r:id="rId23"/>
    <p:sldId id="283" r:id="rId24"/>
    <p:sldId id="367" r:id="rId25"/>
    <p:sldId id="338" r:id="rId26"/>
    <p:sldId id="400" r:id="rId27"/>
    <p:sldId id="305" r:id="rId28"/>
    <p:sldId id="359" r:id="rId29"/>
    <p:sldId id="369" r:id="rId30"/>
    <p:sldId id="365" r:id="rId31"/>
    <p:sldId id="417" r:id="rId32"/>
    <p:sldId id="418" r:id="rId33"/>
    <p:sldId id="371" r:id="rId34"/>
    <p:sldId id="370" r:id="rId35"/>
    <p:sldId id="398" r:id="rId36"/>
    <p:sldId id="368" r:id="rId37"/>
    <p:sldId id="361" r:id="rId38"/>
    <p:sldId id="344" r:id="rId39"/>
    <p:sldId id="345" r:id="rId40"/>
    <p:sldId id="362" r:id="rId41"/>
    <p:sldId id="356" r:id="rId42"/>
    <p:sldId id="355" r:id="rId43"/>
    <p:sldId id="347" r:id="rId44"/>
    <p:sldId id="357" r:id="rId45"/>
    <p:sldId id="381" r:id="rId46"/>
    <p:sldId id="382" r:id="rId47"/>
    <p:sldId id="383" r:id="rId48"/>
    <p:sldId id="384" r:id="rId49"/>
    <p:sldId id="385" r:id="rId50"/>
    <p:sldId id="402" r:id="rId51"/>
    <p:sldId id="403" r:id="rId52"/>
    <p:sldId id="404" r:id="rId53"/>
    <p:sldId id="419" r:id="rId54"/>
    <p:sldId id="387" r:id="rId55"/>
    <p:sldId id="405" r:id="rId56"/>
    <p:sldId id="406" r:id="rId57"/>
    <p:sldId id="407" r:id="rId58"/>
    <p:sldId id="424" r:id="rId59"/>
    <p:sldId id="389" r:id="rId60"/>
    <p:sldId id="408" r:id="rId61"/>
    <p:sldId id="409" r:id="rId62"/>
    <p:sldId id="410" r:id="rId63"/>
    <p:sldId id="425" r:id="rId64"/>
    <p:sldId id="391" r:id="rId65"/>
    <p:sldId id="411" r:id="rId66"/>
    <p:sldId id="412" r:id="rId67"/>
    <p:sldId id="413" r:id="rId68"/>
    <p:sldId id="426" r:id="rId69"/>
    <p:sldId id="393" r:id="rId70"/>
    <p:sldId id="414" r:id="rId71"/>
    <p:sldId id="415" r:id="rId72"/>
    <p:sldId id="416" r:id="rId73"/>
    <p:sldId id="427" r:id="rId74"/>
    <p:sldId id="395" r:id="rId75"/>
    <p:sldId id="396" r:id="rId76"/>
    <p:sldId id="429" r:id="rId77"/>
    <p:sldId id="430" r:id="rId78"/>
    <p:sldId id="431" r:id="rId79"/>
    <p:sldId id="378" r:id="rId80"/>
    <p:sldId id="379" r:id="rId81"/>
    <p:sldId id="380" r:id="rId82"/>
    <p:sldId id="432" r:id="rId83"/>
    <p:sldId id="298" r:id="rId84"/>
    <p:sldId id="300" r:id="rId85"/>
    <p:sldId id="302" r:id="rId86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C4F1"/>
    <a:srgbClr val="B7F3FB"/>
    <a:srgbClr val="FEE7FF"/>
    <a:srgbClr val="D6F6FE"/>
    <a:srgbClr val="FED6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30" autoAdjust="0"/>
    <p:restoredTop sz="95094" autoAdjust="0"/>
  </p:normalViewPr>
  <p:slideViewPr>
    <p:cSldViewPr snapToGrid="0">
      <p:cViewPr varScale="1">
        <p:scale>
          <a:sx n="62" d="100"/>
          <a:sy n="62" d="100"/>
        </p:scale>
        <p:origin x="-162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21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7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handoutMaster" Target="handoutMasters/handoutMaster1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layout>
        <c:manualLayout>
          <c:xMode val="edge"/>
          <c:yMode val="edge"/>
          <c:x val="0.24902977420668257"/>
          <c:y val="0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0620841429285614E-3"/>
          <c:y val="0.17688744789254285"/>
          <c:w val="0.67055306735660503"/>
          <c:h val="0.82311255210745715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好印象　71％</c:v>
                </c:pt>
                <c:pt idx="1">
                  <c:v>とくになし28％</c:v>
                </c:pt>
                <c:pt idx="2">
                  <c:v>悪印象 1％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0.71</c:v>
                </c:pt>
                <c:pt idx="1">
                  <c:v>0.28000000000000003</c:v>
                </c:pt>
                <c:pt idx="2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b="1"/>
            </a:pPr>
            <a:endParaRPr lang="ja-JP"/>
          </a:p>
        </c:txPr>
      </c:legendEntry>
      <c:legendEntry>
        <c:idx val="1"/>
        <c:txPr>
          <a:bodyPr/>
          <a:lstStyle/>
          <a:p>
            <a:pPr>
              <a:defRPr b="1"/>
            </a:pPr>
            <a:endParaRPr lang="ja-JP"/>
          </a:p>
        </c:txPr>
      </c:legendEntry>
      <c:legendEntry>
        <c:idx val="2"/>
        <c:txPr>
          <a:bodyPr/>
          <a:lstStyle/>
          <a:p>
            <a:pPr>
              <a:defRPr b="1"/>
            </a:pPr>
            <a:endParaRPr lang="ja-JP"/>
          </a:p>
        </c:txPr>
      </c:legendEntry>
      <c:layout>
        <c:manualLayout>
          <c:xMode val="edge"/>
          <c:yMode val="edge"/>
          <c:x val="0.67416596659227834"/>
          <c:y val="0.25530646904431065"/>
          <c:w val="0.3073757775979632"/>
          <c:h val="0.6123529411764705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layout>
        <c:manualLayout>
          <c:xMode val="edge"/>
          <c:yMode val="edge"/>
          <c:x val="0.26476981788319404"/>
          <c:y val="4.0816326530612242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4539877300613498E-2"/>
          <c:y val="0.27594407841876906"/>
          <c:w val="0.62711656441717789"/>
          <c:h val="0.69854571749959826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女性</c:v>
                </c:pt>
              </c:strCache>
            </c:strRef>
          </c:tx>
          <c:cat>
            <c:strRef>
              <c:f>Sheet1!$A$2:$A$5</c:f>
              <c:strCache>
                <c:ptCount val="3"/>
                <c:pt idx="0">
                  <c:v>好印象　　85％</c:v>
                </c:pt>
                <c:pt idx="1">
                  <c:v>とくになし 14％</c:v>
                </c:pt>
                <c:pt idx="2">
                  <c:v>悪印象　  1％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0.85</c:v>
                </c:pt>
                <c:pt idx="1">
                  <c:v>0.14000000000000001</c:v>
                </c:pt>
                <c:pt idx="2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 b="1"/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AEED85-688C-49C6-8AB0-A9C1F86DEE30}" type="datetime1">
              <a:rPr kumimoji="1" lang="ja-JP" altLang="en-US" smtClean="0"/>
              <a:t>2014/12/18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09DA2-489F-4B21-AF64-6404C91A29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37273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23BA8E-374A-40CF-9B8E-6956F506875D}" type="datetime1">
              <a:rPr kumimoji="1" lang="ja-JP" altLang="en-US" smtClean="0"/>
              <a:t>2014/12/18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C7956-503A-4F5E-AD68-AD89B5F857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537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C7956-503A-4F5E-AD68-AD89B5F8571B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2202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C7956-503A-4F5E-AD68-AD89B5F8571B}" type="slidenum">
              <a:rPr kumimoji="1" lang="ja-JP" altLang="en-US" smtClean="0"/>
              <a:t>85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47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正方形/長方形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正方形/長方形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正方形/長方形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二等辺三角形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正方形/長方形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直線コネクタ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コンテンツ プレースホルダー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直線コネクタ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直線コネクタ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二等辺三角形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1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1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1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1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7" Type="http://schemas.openxmlformats.org/officeDocument/2006/relationships/image" Target="../media/image2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emf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pn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0728" y="2070179"/>
            <a:ext cx="8134672" cy="1470025"/>
          </a:xfrm>
        </p:spPr>
        <p:txBody>
          <a:bodyPr/>
          <a:lstStyle/>
          <a:p>
            <a:pPr algn="r"/>
            <a:r>
              <a:rPr kumimoji="1" lang="ja-JP" altLang="en-US" sz="4000" dirty="0" smtClean="0"/>
              <a:t>製品開発による価値共創</a:t>
            </a:r>
            <a:r>
              <a:rPr lang="ja-JP" altLang="en-US" sz="4000" dirty="0"/>
              <a:t>が</a:t>
            </a:r>
            <a:r>
              <a:rPr kumimoji="1" lang="ja-JP" altLang="en-US" sz="4000" dirty="0" smtClean="0"/>
              <a:t>消費者に与える</a:t>
            </a:r>
            <a:r>
              <a:rPr kumimoji="1" lang="ja-JP" altLang="en-US" sz="4000" dirty="0" smtClean="0"/>
              <a:t>影響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kumimoji="1" lang="ja-JP" altLang="en-US" dirty="0" smtClean="0"/>
              <a:t>東洋大学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年　峰尾ゼミナール</a:t>
            </a:r>
            <a:endParaRPr kumimoji="1" lang="en-US" altLang="ja-JP" dirty="0" smtClean="0"/>
          </a:p>
          <a:p>
            <a:r>
              <a:rPr lang="ja-JP" altLang="en-US" dirty="0" smtClean="0"/>
              <a:t>井上明子・内田智恵美・島村比花里・徳岡達也・前川彩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2014/12/23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4D28C-2860-4304-94DA-A04C4D24A87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133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つの角を切り取った四角形 3"/>
          <p:cNvSpPr/>
          <p:nvPr/>
        </p:nvSpPr>
        <p:spPr>
          <a:xfrm>
            <a:off x="802105" y="1554204"/>
            <a:ext cx="7679908" cy="3358230"/>
          </a:xfrm>
          <a:prstGeom prst="snip1Rect">
            <a:avLst/>
          </a:prstGeom>
          <a:solidFill>
            <a:schemeClr val="accent2">
              <a:lumMod val="10000"/>
              <a:lumOff val="9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価値</a:t>
            </a:r>
            <a:r>
              <a:rPr kumimoji="1" lang="ja-JP" altLang="en-US" sz="2800" dirty="0">
                <a:solidFill>
                  <a:schemeClr val="tx1"/>
                </a:solidFill>
              </a:rPr>
              <a:t>を用いてコモディティ化</a:t>
            </a:r>
            <a:r>
              <a:rPr kumimoji="1" lang="ja-JP" altLang="en-US" sz="2800" dirty="0" smtClean="0">
                <a:solidFill>
                  <a:schemeClr val="tx1"/>
                </a:solidFill>
              </a:rPr>
              <a:t>に</a:t>
            </a:r>
            <a:endParaRPr kumimoji="1" lang="en-US" altLang="ja-JP" sz="28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対抗</a:t>
            </a:r>
            <a:r>
              <a:rPr kumimoji="1" lang="ja-JP" altLang="en-US" sz="2800" dirty="0">
                <a:solidFill>
                  <a:schemeClr val="tx1"/>
                </a:solidFill>
              </a:rPr>
              <a:t>するにはどのようにすればよいか？</a:t>
            </a:r>
            <a:endParaRPr kumimoji="1" lang="en-US" altLang="ja-JP" sz="2800" dirty="0">
              <a:solidFill>
                <a:schemeClr val="tx1"/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12648" y="6379998"/>
            <a:ext cx="1981200" cy="365760"/>
          </a:xfrm>
        </p:spPr>
        <p:txBody>
          <a:bodyPr/>
          <a:lstStyle/>
          <a:p>
            <a:fld id="{B9D2C864-9362-43C7-A136-D9C41D93A96D}" type="slidenum">
              <a:rPr lang="en-US" smtClean="0"/>
              <a:t>10</a:t>
            </a:fld>
            <a:endParaRPr 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843" y="5251917"/>
            <a:ext cx="1405067" cy="1030383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5" t="18256" r="19875" b="24423"/>
          <a:stretch/>
        </p:blipFill>
        <p:spPr>
          <a:xfrm>
            <a:off x="6127967" y="5093479"/>
            <a:ext cx="1954925" cy="1188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50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11</a:t>
            </a:fld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ja-JP" altLang="en-US" sz="3600" dirty="0" smtClean="0"/>
              <a:t>顧客の</a:t>
            </a:r>
            <a:r>
              <a:rPr lang="ja-JP" altLang="en-US" sz="3600" dirty="0"/>
              <a:t>主観的な価値基準は、顧客個人</a:t>
            </a:r>
            <a:r>
              <a:rPr lang="ja-JP" altLang="en-US" sz="3600" dirty="0" smtClean="0"/>
              <a:t>の</a:t>
            </a:r>
            <a:endParaRPr lang="en-US" altLang="ja-JP" sz="3600" dirty="0" smtClean="0"/>
          </a:p>
          <a:p>
            <a:pPr marL="0" indent="0">
              <a:buNone/>
            </a:pPr>
            <a:r>
              <a:rPr lang="ja-JP" altLang="en-US" sz="3600" dirty="0" smtClean="0"/>
              <a:t>過去</a:t>
            </a:r>
            <a:r>
              <a:rPr lang="ja-JP" altLang="en-US" sz="3600" dirty="0"/>
              <a:t>の様々な経験の積み重ねの結果と</a:t>
            </a:r>
            <a:r>
              <a:rPr lang="ja-JP" altLang="en-US" sz="3600" dirty="0" smtClean="0"/>
              <a:t>して</a:t>
            </a:r>
            <a:endParaRPr lang="en-US" altLang="ja-JP" sz="3600" dirty="0" smtClean="0"/>
          </a:p>
          <a:p>
            <a:pPr marL="0" indent="0">
              <a:buNone/>
            </a:pPr>
            <a:r>
              <a:rPr lang="ja-JP" altLang="en-US" sz="3600" dirty="0" smtClean="0"/>
              <a:t>生成</a:t>
            </a:r>
            <a:r>
              <a:rPr lang="ja-JP" altLang="en-US" sz="3600" dirty="0"/>
              <a:t>される。</a:t>
            </a:r>
          </a:p>
          <a:p>
            <a:pPr marL="0" indent="0">
              <a:buNone/>
            </a:pPr>
            <a:endParaRPr kumimoji="1" lang="en-US" altLang="ja-JP" sz="3600" dirty="0" smtClean="0"/>
          </a:p>
          <a:p>
            <a:endParaRPr lang="en-US" altLang="ja-JP" sz="2800" dirty="0"/>
          </a:p>
          <a:p>
            <a:pPr marL="0" indent="0">
              <a:buNone/>
            </a:pPr>
            <a:endParaRPr kumimoji="1" lang="en-US" altLang="ja-JP" sz="2800" dirty="0" smtClean="0"/>
          </a:p>
          <a:p>
            <a:endParaRPr lang="en-US" altLang="ja-JP" sz="2800" dirty="0"/>
          </a:p>
          <a:p>
            <a:pPr marL="0" indent="0" algn="ctr">
              <a:buNone/>
            </a:pPr>
            <a:r>
              <a:rPr kumimoji="1" lang="ja-JP" altLang="en-US" sz="4000" u="sng" dirty="0" smtClean="0"/>
              <a:t>消費者の経験の積み重ね</a:t>
            </a:r>
            <a:r>
              <a:rPr lang="ja-JP" altLang="en-US" sz="4000" dirty="0" smtClean="0"/>
              <a:t>が重要では？！</a:t>
            </a:r>
            <a:endParaRPr lang="en-US" altLang="ja-JP" sz="4000" dirty="0" smtClean="0"/>
          </a:p>
          <a:p>
            <a:pPr marL="0" indent="0" algn="ctr">
              <a:buNone/>
            </a:pPr>
            <a:endParaRPr kumimoji="1" lang="en-US" altLang="ja-JP" sz="4000" dirty="0" smtClean="0"/>
          </a:p>
          <a:p>
            <a:pPr marL="0" indent="0" algn="ctr">
              <a:buNone/>
            </a:pPr>
            <a:r>
              <a:rPr kumimoji="1" lang="ja-JP" altLang="en-US" sz="4000" dirty="0" smtClean="0"/>
              <a:t>⇒</a:t>
            </a:r>
            <a:r>
              <a:rPr kumimoji="1" lang="ja-JP" altLang="en-US" sz="4000" b="1" dirty="0" smtClean="0">
                <a:solidFill>
                  <a:srgbClr val="FF0000"/>
                </a:solidFill>
              </a:rPr>
              <a:t>経験価値マーケティング</a:t>
            </a:r>
            <a:endParaRPr kumimoji="1" lang="ja-JP" altLang="en-US" sz="4000" b="1" dirty="0">
              <a:solidFill>
                <a:srgbClr val="FF0000"/>
              </a:solidFill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351" y="4991099"/>
            <a:ext cx="1077687" cy="1257301"/>
          </a:xfrm>
          <a:prstGeom prst="rect">
            <a:avLst/>
          </a:prstGeom>
        </p:spPr>
      </p:pic>
      <p:sp>
        <p:nvSpPr>
          <p:cNvPr id="7" name="下矢印 6"/>
          <p:cNvSpPr/>
          <p:nvPr/>
        </p:nvSpPr>
        <p:spPr>
          <a:xfrm>
            <a:off x="3143335" y="2914556"/>
            <a:ext cx="2448272" cy="1390743"/>
          </a:xfrm>
          <a:prstGeom prst="downArrow">
            <a:avLst/>
          </a:prstGeom>
          <a:solidFill>
            <a:srgbClr val="B7F3FB"/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250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12</a:t>
            </a:fld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609600" y="1104900"/>
            <a:ext cx="7639050" cy="5219700"/>
          </a:xfrm>
        </p:spPr>
        <p:txBody>
          <a:bodyPr>
            <a:normAutofit/>
          </a:bodyPr>
          <a:lstStyle/>
          <a:p>
            <a:r>
              <a:rPr kumimoji="1" lang="ja-JP" altLang="en-US" b="1" dirty="0" smtClean="0"/>
              <a:t>経験</a:t>
            </a:r>
            <a:r>
              <a:rPr lang="ja-JP" altLang="en-US" b="1" dirty="0" smtClean="0"/>
              <a:t>価値</a:t>
            </a:r>
            <a:r>
              <a:rPr kumimoji="1" lang="ja-JP" altLang="en-US" dirty="0" smtClean="0"/>
              <a:t>：製品やサービスそのものの持つ物質的・金銭的な価値ではなく、その利用経験を通じて得られる効果や感動、満足感といった心理的・感覚的な価値のこと。</a:t>
            </a: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経験価値を高める戦略として、</a:t>
            </a:r>
            <a:r>
              <a:rPr lang="ja-JP" altLang="en-US" b="1" dirty="0" smtClean="0">
                <a:solidFill>
                  <a:srgbClr val="FF0000"/>
                </a:solidFill>
              </a:rPr>
              <a:t>価値共創</a:t>
            </a:r>
            <a:r>
              <a:rPr lang="ja-JP" altLang="en-US" dirty="0" smtClean="0"/>
              <a:t>があげられる。</a:t>
            </a:r>
            <a:endParaRPr lang="en-US" altLang="ja-JP" dirty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b="1" dirty="0" smtClean="0"/>
              <a:t>価値共創</a:t>
            </a:r>
            <a:r>
              <a:rPr lang="ja-JP" altLang="en-US" dirty="0"/>
              <a:t>：競合品と差別化したり、顧客が開発のプロセスに深く関与する事で、その経験そのものに価値を感じてもらえることも可能になる</a:t>
            </a:r>
            <a:r>
              <a:rPr lang="ja-JP" altLang="en-US" dirty="0" smtClean="0"/>
              <a:t>。</a:t>
            </a:r>
            <a:endParaRPr kumimoji="1" lang="en-US" altLang="ja-JP" dirty="0" smtClean="0"/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5046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問題意識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13</a:t>
            </a:fld>
            <a:endParaRPr lang="en-US"/>
          </a:p>
        </p:txBody>
      </p:sp>
      <p:sp>
        <p:nvSpPr>
          <p:cNvPr id="5" name="横巻き 4"/>
          <p:cNvSpPr/>
          <p:nvPr/>
        </p:nvSpPr>
        <p:spPr>
          <a:xfrm>
            <a:off x="1188497" y="1117601"/>
            <a:ext cx="7766315" cy="3852132"/>
          </a:xfrm>
          <a:prstGeom prst="horizontalScroll">
            <a:avLst/>
          </a:prstGeom>
          <a:solidFill>
            <a:srgbClr val="FEE7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6" algn="ctr"/>
            <a:r>
              <a:rPr kumimoji="1" lang="ja-JP" altLang="en-US" sz="2800" dirty="0" smtClean="0">
                <a:solidFill>
                  <a:schemeClr val="tx1"/>
                </a:solidFill>
              </a:rPr>
              <a:t>価値共創は</a:t>
            </a:r>
            <a:endParaRPr kumimoji="1" lang="en-US" altLang="ja-JP" sz="2800" dirty="0" smtClean="0">
              <a:solidFill>
                <a:schemeClr val="tx1"/>
              </a:solidFill>
            </a:endParaRPr>
          </a:p>
          <a:p>
            <a:pPr marL="0" lvl="6" algn="ctr"/>
            <a:r>
              <a:rPr kumimoji="1" lang="ja-JP" altLang="en-US" sz="2800" dirty="0" smtClean="0">
                <a:solidFill>
                  <a:schemeClr val="tx1"/>
                </a:solidFill>
              </a:rPr>
              <a:t>どのような効果を持つのか？</a:t>
            </a:r>
            <a:endParaRPr kumimoji="1" lang="en-US" altLang="ja-JP" sz="2800" dirty="0">
              <a:solidFill>
                <a:schemeClr val="tx1"/>
              </a:solidFill>
            </a:endParaRPr>
          </a:p>
          <a:p>
            <a:pPr algn="ctr"/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14" y="5210503"/>
            <a:ext cx="1680894" cy="108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98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～企業が消費者と価値を創ることの</a:t>
            </a:r>
            <a:r>
              <a:rPr lang="ja-JP" altLang="en-US" dirty="0" smtClean="0"/>
              <a:t>メリット～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2014/12/23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4D28C-2860-4304-94DA-A04C4D24A870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4294967295"/>
          </p:nvPr>
        </p:nvSpPr>
        <p:spPr>
          <a:xfrm>
            <a:off x="127000" y="1422400"/>
            <a:ext cx="8880475" cy="50958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400" b="0" dirty="0" smtClean="0"/>
              <a:t>①</a:t>
            </a:r>
            <a:r>
              <a:rPr kumimoji="1" lang="ja-JP" altLang="en-US" sz="2400" b="0" dirty="0" smtClean="0"/>
              <a:t>消費者ニーズにより適合したアイデアを発見することができる。</a:t>
            </a:r>
            <a:endParaRPr kumimoji="1" lang="en-US" altLang="ja-JP" sz="2400" b="0" dirty="0" smtClean="0"/>
          </a:p>
          <a:p>
            <a:pPr marL="0" indent="0">
              <a:buNone/>
            </a:pPr>
            <a:r>
              <a:rPr lang="ja-JP" altLang="en-US" sz="2400" b="0" dirty="0" smtClean="0"/>
              <a:t>　→</a:t>
            </a:r>
            <a:r>
              <a:rPr kumimoji="1" lang="ja-JP" altLang="en-US" sz="2400" b="0" dirty="0" smtClean="0"/>
              <a:t>アイデアの獲得</a:t>
            </a:r>
            <a:endParaRPr lang="en-US" altLang="ja-JP" sz="2400" b="0" dirty="0" smtClean="0"/>
          </a:p>
          <a:p>
            <a:pPr marL="0" indent="0">
              <a:buNone/>
            </a:pPr>
            <a:endParaRPr lang="en-US" altLang="ja-JP" sz="2400" b="0" dirty="0" smtClean="0"/>
          </a:p>
          <a:p>
            <a:pPr marL="0" indent="0">
              <a:buNone/>
            </a:pPr>
            <a:r>
              <a:rPr lang="ja-JP" altLang="en-US" sz="2400" b="0" dirty="0" smtClean="0"/>
              <a:t>②開発プロセスに消費者が関わり、思い入れを持つことに</a:t>
            </a:r>
            <a:endParaRPr lang="en-US" altLang="ja-JP" sz="2400" b="0" dirty="0" smtClean="0"/>
          </a:p>
          <a:p>
            <a:pPr marL="0" indent="0">
              <a:buNone/>
            </a:pPr>
            <a:r>
              <a:rPr lang="ja-JP" altLang="en-US" sz="2400" dirty="0"/>
              <a:t> </a:t>
            </a:r>
            <a:r>
              <a:rPr lang="ja-JP" altLang="en-US" sz="2400" dirty="0" smtClean="0"/>
              <a:t>  </a:t>
            </a:r>
            <a:r>
              <a:rPr lang="ja-JP" altLang="en-US" sz="2400" b="0" dirty="0" smtClean="0"/>
              <a:t>よって 顧客ロイヤルティの向上が期待できる。</a:t>
            </a:r>
            <a:endParaRPr lang="en-US" altLang="ja-JP" sz="2400" b="0" dirty="0" smtClean="0"/>
          </a:p>
          <a:p>
            <a:pPr marL="0" indent="0">
              <a:buNone/>
            </a:pPr>
            <a:endParaRPr lang="en-US" altLang="ja-JP" sz="2400" b="0" dirty="0" smtClean="0"/>
          </a:p>
          <a:p>
            <a:pPr marL="0" indent="0">
              <a:buNone/>
            </a:pPr>
            <a:r>
              <a:rPr lang="ja-JP" altLang="en-US" sz="2400" b="0" dirty="0" smtClean="0"/>
              <a:t>③顧客が積極的な役割を担うことで企業の成長が促進され</a:t>
            </a:r>
            <a:endParaRPr lang="en-US" altLang="ja-JP" sz="2400" b="0" dirty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sz="2400" b="0" dirty="0" smtClean="0"/>
              <a:t> 利益も向上する可能性がある。</a:t>
            </a:r>
            <a:endParaRPr lang="en-US" altLang="ja-JP" sz="2400" b="0" dirty="0"/>
          </a:p>
          <a:p>
            <a:pPr marL="0" indent="0">
              <a:buNone/>
            </a:pPr>
            <a:endParaRPr lang="en-US" altLang="ja-JP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810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2014/12/23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4D28C-2860-4304-94DA-A04C4D24A870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333376" y="1123949"/>
            <a:ext cx="8428038" cy="50577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b="0" dirty="0"/>
              <a:t>④</a:t>
            </a:r>
            <a:r>
              <a:rPr lang="ja-JP" altLang="en-US" b="0" dirty="0" smtClean="0"/>
              <a:t>成功の可能性</a:t>
            </a:r>
            <a:r>
              <a:rPr lang="ja-JP" altLang="en-US" b="0" dirty="0"/>
              <a:t>と素早い</a:t>
            </a:r>
            <a:r>
              <a:rPr lang="ja-JP" altLang="en-US" b="0" dirty="0" smtClean="0"/>
              <a:t>普及</a:t>
            </a:r>
            <a:endParaRPr lang="en-US" altLang="ja-JP" b="0" dirty="0" smtClean="0"/>
          </a:p>
          <a:p>
            <a:pPr marL="0" indent="0">
              <a:buNone/>
            </a:pPr>
            <a:r>
              <a:rPr lang="ja-JP" altLang="en-US" b="0" dirty="0" smtClean="0"/>
              <a:t>　→製品</a:t>
            </a:r>
            <a:r>
              <a:rPr lang="ja-JP" altLang="en-US" b="0" dirty="0"/>
              <a:t>・サービスの顧客ニーズとのマッチと高い</a:t>
            </a:r>
            <a:r>
              <a:rPr lang="ja-JP" altLang="en-US" b="0" dirty="0" smtClean="0"/>
              <a:t>クチコミ</a:t>
            </a:r>
            <a:endParaRPr lang="en-US" altLang="ja-JP" b="0" dirty="0" smtClean="0"/>
          </a:p>
          <a:p>
            <a:pPr marL="0" indent="0">
              <a:buNone/>
            </a:pPr>
            <a:endParaRPr lang="en-US" altLang="ja-JP" b="0" dirty="0" smtClean="0"/>
          </a:p>
          <a:p>
            <a:pPr marL="0" indent="0">
              <a:buNone/>
            </a:pPr>
            <a:r>
              <a:rPr lang="ja-JP" altLang="en-US" b="0" dirty="0" smtClean="0"/>
              <a:t>⑤マーケティング</a:t>
            </a:r>
            <a:r>
              <a:rPr lang="ja-JP" altLang="en-US" b="0" dirty="0"/>
              <a:t>費用の</a:t>
            </a:r>
            <a:r>
              <a:rPr lang="ja-JP" altLang="en-US" b="0" dirty="0" smtClean="0"/>
              <a:t>節約</a:t>
            </a:r>
            <a:endParaRPr lang="en-US" altLang="ja-JP" b="0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b="0" dirty="0" smtClean="0"/>
              <a:t>（顧客</a:t>
            </a:r>
            <a:r>
              <a:rPr lang="ja-JP" altLang="en-US" b="0" dirty="0"/>
              <a:t>の熱中とクチコミ効果）</a:t>
            </a:r>
          </a:p>
          <a:p>
            <a:pPr marL="0" indent="0">
              <a:buNone/>
            </a:pPr>
            <a:endParaRPr lang="en-US" altLang="ja-JP" b="0" dirty="0" smtClean="0"/>
          </a:p>
          <a:p>
            <a:pPr marL="0" indent="0">
              <a:buNone/>
            </a:pPr>
            <a:r>
              <a:rPr lang="ja-JP" altLang="en-US" b="0" dirty="0" smtClean="0"/>
              <a:t>⑥新製品</a:t>
            </a:r>
            <a:r>
              <a:rPr lang="ja-JP" altLang="en-US" b="0" dirty="0"/>
              <a:t>の潜在的問題の早期</a:t>
            </a:r>
            <a:r>
              <a:rPr lang="ja-JP" altLang="en-US" b="0" dirty="0" smtClean="0"/>
              <a:t>発見</a:t>
            </a:r>
            <a:r>
              <a:rPr kumimoji="1" lang="ja-JP" altLang="en-US" sz="1400" b="0" dirty="0" smtClean="0"/>
              <a:t>　　　　　　　　　</a:t>
            </a:r>
            <a:endParaRPr kumimoji="1" lang="en-US" altLang="ja-JP" sz="1400" b="0" dirty="0" smtClean="0"/>
          </a:p>
          <a:p>
            <a:endParaRPr lang="en-US" altLang="ja-JP" sz="1400" b="0" dirty="0"/>
          </a:p>
          <a:p>
            <a:endParaRPr kumimoji="1" lang="en-US" altLang="ja-JP" sz="1400" b="0" dirty="0" smtClean="0"/>
          </a:p>
          <a:p>
            <a:pPr marL="0" indent="0">
              <a:buNone/>
            </a:pPr>
            <a:endParaRPr kumimoji="1" lang="en-US" altLang="ja-JP" sz="1400" b="0" dirty="0" smtClean="0"/>
          </a:p>
          <a:p>
            <a:pPr marL="0" indent="0">
              <a:buNone/>
            </a:pPr>
            <a:endParaRPr lang="en-US" altLang="ja-JP" sz="1400" dirty="0"/>
          </a:p>
          <a:p>
            <a:pPr marL="0" indent="0">
              <a:buNone/>
            </a:pPr>
            <a:r>
              <a:rPr lang="en-US" altLang="ja-JP" sz="1400" dirty="0"/>
              <a:t> </a:t>
            </a:r>
            <a:r>
              <a:rPr lang="en-US" altLang="ja-JP" sz="1400" dirty="0" smtClean="0"/>
              <a:t>                                 </a:t>
            </a:r>
            <a:r>
              <a:rPr kumimoji="1" lang="ja-JP" altLang="en-US" sz="1400" b="0" dirty="0" smtClean="0"/>
              <a:t>先進企業に学ぶ価値</a:t>
            </a:r>
            <a:r>
              <a:rPr kumimoji="1" lang="en-US" altLang="ja-JP" sz="1400" b="0" dirty="0" smtClean="0"/>
              <a:t>『</a:t>
            </a:r>
            <a:r>
              <a:rPr kumimoji="1" lang="ja-JP" altLang="en-US" sz="1400" b="0" dirty="0" smtClean="0"/>
              <a:t>共創</a:t>
            </a:r>
            <a:r>
              <a:rPr kumimoji="1" lang="en-US" altLang="ja-JP" sz="1400" b="0" dirty="0" smtClean="0"/>
              <a:t>』</a:t>
            </a:r>
            <a:r>
              <a:rPr kumimoji="1" lang="ja-JP" altLang="en-US" sz="1400" b="0" dirty="0" smtClean="0"/>
              <a:t>マーケティング</a:t>
            </a:r>
            <a:r>
              <a:rPr kumimoji="1" lang="en-US" altLang="ja-JP" sz="1400" b="0" dirty="0" smtClean="0"/>
              <a:t>-</a:t>
            </a:r>
            <a:r>
              <a:rPr kumimoji="1" lang="ja-JP" altLang="en-US" sz="1400" b="0" dirty="0" smtClean="0"/>
              <a:t>コンサルティング</a:t>
            </a:r>
            <a:r>
              <a:rPr lang="ja-JP" altLang="en-US" sz="1400" b="0" dirty="0" smtClean="0"/>
              <a:t>事例から見えたポイント</a:t>
            </a:r>
            <a:r>
              <a:rPr kumimoji="1" lang="en-US" altLang="ja-JP" sz="1400" b="0" dirty="0" smtClean="0"/>
              <a:t>-</a:t>
            </a:r>
            <a:endParaRPr kumimoji="1" lang="ja-JP" alt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120401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2014/12/23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4D28C-2860-4304-94DA-A04C4D24A870}" type="slidenum">
              <a:rPr kumimoji="1" lang="ja-JP" altLang="en-US" smtClean="0"/>
              <a:t>16</a:t>
            </a:fld>
            <a:endParaRPr kumimoji="1" lang="ja-JP" altLang="en-US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964754419"/>
              </p:ext>
            </p:extLst>
          </p:nvPr>
        </p:nvGraphicFramePr>
        <p:xfrm>
          <a:off x="252911" y="1168470"/>
          <a:ext cx="8453321" cy="516926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817774"/>
                <a:gridCol w="2955986"/>
                <a:gridCol w="2679561"/>
              </a:tblGrid>
              <a:tr h="111054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従来の価値提供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新たな価値共創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1110549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価値創造の主体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400" dirty="0" smtClean="0"/>
                        <a:t>　　　企業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　企業と消費者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1110549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価値創造の源泉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400" dirty="0" smtClean="0"/>
                        <a:t>　　製品や企業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　</a:t>
                      </a:r>
                      <a:r>
                        <a:rPr kumimoji="1" lang="ja-JP" altLang="en-US" sz="2400" baseline="0" dirty="0" smtClean="0"/>
                        <a:t> </a:t>
                      </a:r>
                      <a:r>
                        <a:rPr kumimoji="1" lang="ja-JP" altLang="en-US" sz="2400" dirty="0" smtClean="0"/>
                        <a:t>顧客の経験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183762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価値創造の発想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・価値を創造するのは企業。</a:t>
                      </a:r>
                      <a:endParaRPr kumimoji="1" lang="en-US" altLang="ja-JP" dirty="0" smtClean="0"/>
                    </a:p>
                    <a:p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・顧客は、企業が創造した価値を受け取るかどうか。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・価値を創造するのは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　企業と顧客。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・企業と顧客が価値を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baseline="0" dirty="0" smtClean="0"/>
                        <a:t>    </a:t>
                      </a:r>
                      <a:r>
                        <a:rPr kumimoji="1" lang="ja-JP" altLang="en-US" dirty="0" smtClean="0"/>
                        <a:t>創造する。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2195736" y="6563236"/>
            <a:ext cx="66287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dirty="0"/>
              <a:t>青木幸弘</a:t>
            </a:r>
            <a:r>
              <a:rPr lang="en-US" altLang="ja-JP" sz="1050" dirty="0"/>
              <a:t>[2013]『</a:t>
            </a:r>
            <a:r>
              <a:rPr lang="ja-JP" altLang="en-US" sz="1050" dirty="0"/>
              <a:t>ブランド価値共創」研究の視点と枠組 </a:t>
            </a:r>
            <a:r>
              <a:rPr lang="en-US" altLang="ja-JP" sz="1050" dirty="0"/>
              <a:t>: S-D </a:t>
            </a:r>
            <a:r>
              <a:rPr lang="ja-JP" altLang="en-US" sz="1050" dirty="0"/>
              <a:t>ロジックの観点</a:t>
            </a:r>
            <a:r>
              <a:rPr lang="ja-JP" altLang="en-US" sz="1050" dirty="0" smtClean="0"/>
              <a:t>からみた</a:t>
            </a:r>
            <a:r>
              <a:rPr lang="ja-JP" altLang="en-US" sz="1050" dirty="0"/>
              <a:t>ブランド研究の整理と展望</a:t>
            </a:r>
            <a:r>
              <a:rPr lang="en-US" altLang="ja-JP" sz="1050" dirty="0"/>
              <a:t>』</a:t>
            </a:r>
            <a:endParaRPr kumimoji="1" lang="ja-JP" altLang="en-US" sz="1050" dirty="0"/>
          </a:p>
        </p:txBody>
      </p:sp>
      <p:sp>
        <p:nvSpPr>
          <p:cNvPr id="2" name="角丸四角形 1"/>
          <p:cNvSpPr/>
          <p:nvPr/>
        </p:nvSpPr>
        <p:spPr>
          <a:xfrm>
            <a:off x="3390900" y="3200400"/>
            <a:ext cx="1930400" cy="8636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6223000" y="3200400"/>
            <a:ext cx="1930400" cy="8636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5321300" y="3632200"/>
            <a:ext cx="901700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005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2014/12/23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4D28C-2860-4304-94DA-A04C4D24A870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323528" y="1099592"/>
            <a:ext cx="8489396" cy="4569371"/>
          </a:xfrm>
        </p:spPr>
        <p:txBody>
          <a:bodyPr>
            <a:normAutofit/>
          </a:bodyPr>
          <a:lstStyle/>
          <a:p>
            <a:r>
              <a:rPr lang="ja-JP" altLang="en-US" sz="2800" b="0" dirty="0" smtClean="0"/>
              <a:t>価値提供から価値共創への変化に伴い、</a:t>
            </a:r>
            <a:endParaRPr lang="en-US" altLang="ja-JP" sz="2800" b="0" dirty="0" smtClean="0"/>
          </a:p>
          <a:p>
            <a:pPr marL="0" indent="0">
              <a:buNone/>
            </a:pPr>
            <a:r>
              <a:rPr lang="ja-JP" altLang="en-US" sz="2800" b="0" dirty="0" smtClean="0"/>
              <a:t>　価値創造の源泉が企業から顧客の経験へと変化した。</a:t>
            </a:r>
            <a:endParaRPr lang="en-US" altLang="ja-JP" sz="2800" b="0" dirty="0" smtClean="0"/>
          </a:p>
          <a:p>
            <a:endParaRPr lang="en-US" altLang="ja-JP" sz="2800" b="0" dirty="0" smtClean="0"/>
          </a:p>
          <a:p>
            <a:endParaRPr lang="en-US" altLang="ja-JP" b="0" dirty="0"/>
          </a:p>
          <a:p>
            <a:pPr marL="0" indent="0">
              <a:buNone/>
            </a:pPr>
            <a:endParaRPr lang="en-US" altLang="ja-JP" b="0" dirty="0" smtClean="0"/>
          </a:p>
          <a:p>
            <a:pPr marL="0" indent="0" algn="ctr">
              <a:buNone/>
            </a:pPr>
            <a:endParaRPr lang="en-US" altLang="ja-JP" sz="3200" b="0" dirty="0" smtClean="0"/>
          </a:p>
          <a:p>
            <a:pPr marL="0" indent="0" algn="ctr">
              <a:buNone/>
            </a:pPr>
            <a:r>
              <a:rPr lang="ja-JP" altLang="en-US" sz="3200" b="0" dirty="0" smtClean="0"/>
              <a:t>そこで顧客の経験を元に製品を作る</a:t>
            </a:r>
            <a:endParaRPr lang="en-US" altLang="ja-JP" sz="3200" b="0" dirty="0" smtClean="0"/>
          </a:p>
          <a:p>
            <a:pPr marL="0" indent="0" algn="ctr">
              <a:buNone/>
            </a:pPr>
            <a:r>
              <a:rPr lang="ja-JP" altLang="en-US" sz="3200" u="sng" dirty="0" smtClean="0"/>
              <a:t>　</a:t>
            </a:r>
            <a:r>
              <a:rPr lang="ja-JP" altLang="en-US" sz="3200" u="sng" dirty="0" smtClean="0">
                <a:solidFill>
                  <a:srgbClr val="FF0000"/>
                </a:solidFill>
              </a:rPr>
              <a:t>顧客参加型製品開発</a:t>
            </a:r>
            <a:r>
              <a:rPr lang="ja-JP" altLang="en-US" sz="3200" b="0" dirty="0" smtClean="0"/>
              <a:t>に着目する。</a:t>
            </a:r>
            <a:endParaRPr lang="en-US" altLang="ja-JP" sz="3200" b="0" dirty="0" smtClean="0"/>
          </a:p>
        </p:txBody>
      </p:sp>
      <p:sp>
        <p:nvSpPr>
          <p:cNvPr id="6" name="下矢印 5"/>
          <p:cNvSpPr/>
          <p:nvPr/>
        </p:nvSpPr>
        <p:spPr>
          <a:xfrm>
            <a:off x="3143335" y="2825657"/>
            <a:ext cx="2448272" cy="1008112"/>
          </a:xfrm>
          <a:prstGeom prst="downArrow">
            <a:avLst/>
          </a:prstGeom>
          <a:solidFill>
            <a:srgbClr val="B7F3FB"/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5" t="22282" r="20485" b="15543"/>
          <a:stretch/>
        </p:blipFill>
        <p:spPr>
          <a:xfrm>
            <a:off x="7583214" y="4767436"/>
            <a:ext cx="1466193" cy="1546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345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2014/12/23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4D28C-2860-4304-94DA-A04C4D24A870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284003" y="1316762"/>
            <a:ext cx="7620000" cy="4383025"/>
          </a:xfrm>
        </p:spPr>
        <p:txBody>
          <a:bodyPr/>
          <a:lstStyle/>
          <a:p>
            <a:r>
              <a:rPr kumimoji="1" lang="ja-JP" altLang="en-US" sz="2800" dirty="0" smtClean="0"/>
              <a:t>顧客参加型製品開発のプロセス</a:t>
            </a:r>
            <a:endParaRPr kumimoji="1" lang="en-US" altLang="ja-JP" sz="2800" dirty="0" smtClean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grpSp>
        <p:nvGrpSpPr>
          <p:cNvPr id="25" name="グループ化 24"/>
          <p:cNvGrpSpPr/>
          <p:nvPr/>
        </p:nvGrpSpPr>
        <p:grpSpPr>
          <a:xfrm>
            <a:off x="749315" y="1747547"/>
            <a:ext cx="7417370" cy="3620910"/>
            <a:chOff x="1125482" y="2281469"/>
            <a:chExt cx="7417370" cy="3620910"/>
          </a:xfrm>
        </p:grpSpPr>
        <p:sp>
          <p:nvSpPr>
            <p:cNvPr id="6" name="正方形/長方形 5"/>
            <p:cNvSpPr/>
            <p:nvPr/>
          </p:nvSpPr>
          <p:spPr>
            <a:xfrm>
              <a:off x="1187624" y="3068960"/>
              <a:ext cx="2088232" cy="1800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" name="直線矢印コネクタ 7"/>
            <p:cNvCxnSpPr/>
            <p:nvPr/>
          </p:nvCxnSpPr>
          <p:spPr>
            <a:xfrm>
              <a:off x="3995936" y="3092124"/>
              <a:ext cx="244827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矢印コネクタ 8"/>
            <p:cNvCxnSpPr/>
            <p:nvPr/>
          </p:nvCxnSpPr>
          <p:spPr>
            <a:xfrm flipH="1">
              <a:off x="3995937" y="3573016"/>
              <a:ext cx="244827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矢印コネクタ 11"/>
            <p:cNvCxnSpPr/>
            <p:nvPr/>
          </p:nvCxnSpPr>
          <p:spPr>
            <a:xfrm flipH="1">
              <a:off x="4040002" y="5043042"/>
              <a:ext cx="234297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9" name="Picture 5" descr="クリックすると新しいウィンドウで開きます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216" y="2281469"/>
              <a:ext cx="2026636" cy="16213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C:\Program Files\Microsoft Office\MEDIA\CAGCAT10\j0233018.wmf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5482" y="2949993"/>
              <a:ext cx="2222382" cy="2184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テキスト ボックス 18"/>
            <p:cNvSpPr txBox="1"/>
            <p:nvPr/>
          </p:nvSpPr>
          <p:spPr>
            <a:xfrm>
              <a:off x="1729038" y="5317604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 smtClean="0"/>
                <a:t>企業</a:t>
              </a:r>
              <a:endParaRPr kumimoji="1" lang="ja-JP" altLang="en-US" sz="3200" dirty="0"/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4896906" y="2713502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dirty="0" smtClean="0"/>
                <a:t>販売</a:t>
              </a:r>
              <a:endParaRPr kumimoji="1" lang="ja-JP" altLang="en-US" dirty="0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4666073" y="3672865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dirty="0" smtClean="0"/>
                <a:t>意見投稿</a:t>
              </a:r>
              <a:endParaRPr kumimoji="1" lang="ja-JP" altLang="en-US" dirty="0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4470170" y="5160435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dirty="0" smtClean="0"/>
                <a:t>応援（投票）</a:t>
              </a:r>
              <a:endParaRPr kumimoji="1" lang="ja-JP" altLang="en-US" dirty="0"/>
            </a:p>
          </p:txBody>
        </p:sp>
        <p:pic>
          <p:nvPicPr>
            <p:cNvPr id="1034" name="Picture 10" descr="クリックすると新しいウィンドウで開きます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833"/>
            <a:stretch/>
          </p:blipFill>
          <p:spPr bwMode="auto">
            <a:xfrm>
              <a:off x="6593296" y="4365104"/>
              <a:ext cx="1882620" cy="11646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テキスト ボックス 25"/>
          <p:cNvSpPr txBox="1"/>
          <p:nvPr/>
        </p:nvSpPr>
        <p:spPr>
          <a:xfrm>
            <a:off x="6290602" y="6182362"/>
            <a:ext cx="230704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dirty="0" smtClean="0"/>
              <a:t>顧客のアイディアを活かした商品開発</a:t>
            </a:r>
            <a:endParaRPr kumimoji="1" lang="ja-JP" altLang="en-US" sz="1050" dirty="0"/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3663836" y="4149080"/>
            <a:ext cx="236013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4512155" y="377974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販売</a:t>
            </a:r>
            <a:endParaRPr kumimoji="1" lang="ja-JP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464" y="1909114"/>
            <a:ext cx="933233" cy="91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271" y="3873419"/>
            <a:ext cx="933233" cy="91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849" y="2535038"/>
            <a:ext cx="718031" cy="1077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475" y="3873419"/>
            <a:ext cx="1130780" cy="123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817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0555 L -0.17222 0.0456 C -0.19827 0.05463 -0.23733 0.05949 -0.27813 0.05949 C -0.32466 0.05949 -0.36181 0.05463 -0.38785 0.0456 L -0.5125 0.00555 " pathEditMode="relative" rAng="0" ptsTypes="FffFF">
                                      <p:cBhvr>
                                        <p:cTn id="9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64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48148E-6 L -0.13368 0.04005 C -0.16181 0.04908 -0.20365 0.05394 -0.2474 0.05394 C -0.29722 0.05394 -0.33698 0.04908 -0.36511 0.04005 L -0.49861 -1.48148E-6 " pathEditMode="relative" rAng="0" ptsTypes="FffFF">
                                      <p:cBhvr>
                                        <p:cTn id="1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931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48148E-6 L 0.49584 1.48148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9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7037E-7 L 0.51805 -0.003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03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768" y="482600"/>
            <a:ext cx="8008883" cy="800100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企業</a:t>
            </a:r>
            <a:r>
              <a:rPr lang="ja-JP" altLang="en-US" dirty="0"/>
              <a:t>が製品開発に消費者を参加させる意図</a:t>
            </a:r>
            <a:br>
              <a:rPr lang="ja-JP" altLang="en-US" dirty="0"/>
            </a:b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2014/12/23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4D28C-2860-4304-94DA-A04C4D24A870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altLang="ja-JP" sz="3200" dirty="0" smtClean="0"/>
          </a:p>
          <a:p>
            <a:pPr marL="0" indent="0">
              <a:buNone/>
            </a:pPr>
            <a:r>
              <a:rPr kumimoji="1" lang="ja-JP" altLang="en-US" sz="4000" b="0" dirty="0" smtClean="0"/>
              <a:t>①生産性の向上</a:t>
            </a:r>
            <a:endParaRPr kumimoji="1" lang="en-US" altLang="ja-JP" sz="4000" b="0" dirty="0" smtClean="0"/>
          </a:p>
          <a:p>
            <a:pPr marL="0" indent="0">
              <a:buNone/>
            </a:pPr>
            <a:endParaRPr lang="en-US" altLang="ja-JP" sz="4000" b="0" dirty="0" smtClean="0"/>
          </a:p>
          <a:p>
            <a:pPr marL="0" indent="0">
              <a:buNone/>
            </a:pPr>
            <a:r>
              <a:rPr lang="ja-JP" altLang="en-US" sz="4000" b="0" dirty="0" smtClean="0"/>
              <a:t>②イノベーションの促進</a:t>
            </a:r>
            <a:endParaRPr lang="en-US" altLang="ja-JP" sz="4000" b="0" dirty="0" smtClean="0"/>
          </a:p>
          <a:p>
            <a:pPr marL="0" indent="0">
              <a:buNone/>
            </a:pPr>
            <a:endParaRPr kumimoji="1" lang="en-US" altLang="ja-JP" sz="4000" b="0" dirty="0" smtClean="0"/>
          </a:p>
          <a:p>
            <a:pPr marL="0" indent="0">
              <a:buNone/>
            </a:pPr>
            <a:r>
              <a:rPr kumimoji="1" lang="ja-JP" altLang="en-US" sz="4000" b="0" dirty="0" smtClean="0"/>
              <a:t>③顧客の心理的態度の好転</a:t>
            </a:r>
            <a:endParaRPr kumimoji="1" lang="ja-JP" altLang="en-US" sz="4000" b="0" dirty="0"/>
          </a:p>
        </p:txBody>
      </p:sp>
      <p:sp>
        <p:nvSpPr>
          <p:cNvPr id="6" name="正方形/長方形 5"/>
          <p:cNvSpPr/>
          <p:nvPr/>
        </p:nvSpPr>
        <p:spPr>
          <a:xfrm>
            <a:off x="4012477" y="6106516"/>
            <a:ext cx="532859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dirty="0"/>
              <a:t>「顧客参加型の開発・生産」に関する先行研究と残された</a:t>
            </a:r>
            <a:r>
              <a:rPr lang="ja-JP" altLang="en-US" sz="1100" dirty="0" smtClean="0"/>
              <a:t>課題　 </a:t>
            </a:r>
            <a:r>
              <a:rPr lang="ja-JP" altLang="en-US" sz="1100" dirty="0"/>
              <a:t>及川 直彦（</a:t>
            </a:r>
            <a:r>
              <a:rPr lang="en-US" altLang="ja-JP" sz="1100" dirty="0"/>
              <a:t>2009</a:t>
            </a:r>
            <a:r>
              <a:rPr lang="ja-JP" altLang="en-US" sz="1100" dirty="0"/>
              <a:t>）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7050" y="3987800"/>
            <a:ext cx="1962150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88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2</a:t>
            </a:fld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要旨</a:t>
            </a:r>
            <a:endParaRPr kumimoji="1" lang="en-US" altLang="ja-JP" dirty="0" smtClean="0"/>
          </a:p>
          <a:p>
            <a:r>
              <a:rPr kumimoji="1" lang="ja-JP" altLang="en-US" dirty="0" smtClean="0"/>
              <a:t>はじめに</a:t>
            </a:r>
            <a:endParaRPr kumimoji="1" lang="en-US" altLang="ja-JP" dirty="0" smtClean="0"/>
          </a:p>
          <a:p>
            <a:r>
              <a:rPr lang="ja-JP" altLang="en-US" dirty="0" smtClean="0"/>
              <a:t>現状分析</a:t>
            </a:r>
            <a:endParaRPr lang="en-US" altLang="ja-JP" dirty="0" smtClean="0"/>
          </a:p>
          <a:p>
            <a:r>
              <a:rPr kumimoji="1" lang="ja-JP" altLang="en-US" dirty="0" smtClean="0"/>
              <a:t>問題意識</a:t>
            </a:r>
            <a:endParaRPr kumimoji="1" lang="en-US" altLang="ja-JP" dirty="0" smtClean="0"/>
          </a:p>
          <a:p>
            <a:r>
              <a:rPr lang="ja-JP" altLang="en-US" dirty="0" smtClean="0"/>
              <a:t>研究目的</a:t>
            </a:r>
            <a:endParaRPr lang="en-US" altLang="ja-JP" dirty="0" smtClean="0"/>
          </a:p>
          <a:p>
            <a:r>
              <a:rPr kumimoji="1" lang="ja-JP" altLang="en-US" dirty="0" smtClean="0"/>
              <a:t>仮説の導出</a:t>
            </a:r>
            <a:endParaRPr kumimoji="1" lang="en-US" altLang="ja-JP" dirty="0" smtClean="0"/>
          </a:p>
          <a:p>
            <a:r>
              <a:rPr lang="ja-JP" altLang="en-US" dirty="0" smtClean="0"/>
              <a:t>仮説</a:t>
            </a:r>
            <a:endParaRPr lang="en-US" altLang="ja-JP" dirty="0" smtClean="0"/>
          </a:p>
          <a:p>
            <a:r>
              <a:rPr kumimoji="1" lang="ja-JP" altLang="en-US" dirty="0"/>
              <a:t>調査</a:t>
            </a:r>
            <a:r>
              <a:rPr kumimoji="1" lang="ja-JP" altLang="en-US" dirty="0" smtClean="0"/>
              <a:t>概要</a:t>
            </a:r>
            <a:endParaRPr kumimoji="1" lang="en-US" altLang="ja-JP" dirty="0" smtClean="0"/>
          </a:p>
          <a:p>
            <a:r>
              <a:rPr lang="ja-JP" altLang="en-US" dirty="0" smtClean="0"/>
              <a:t>検証結果</a:t>
            </a:r>
            <a:endParaRPr lang="en-US" altLang="ja-JP" dirty="0" smtClean="0"/>
          </a:p>
          <a:p>
            <a:r>
              <a:rPr kumimoji="1" lang="ja-JP" altLang="en-US" dirty="0" smtClean="0"/>
              <a:t>インプリケーション</a:t>
            </a:r>
            <a:endParaRPr kumimoji="1" lang="en-US" altLang="ja-JP" dirty="0" smtClean="0"/>
          </a:p>
          <a:p>
            <a:r>
              <a:rPr lang="ja-JP" altLang="en-US" dirty="0"/>
              <a:t>参考</a:t>
            </a:r>
            <a:r>
              <a:rPr lang="ja-JP" altLang="en-US" dirty="0" smtClean="0"/>
              <a:t>文献・</a:t>
            </a:r>
            <a:r>
              <a:rPr lang="en-US" altLang="ja-JP" dirty="0" smtClean="0"/>
              <a:t>URL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42472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3780" y="457200"/>
            <a:ext cx="8229600" cy="1024759"/>
          </a:xfrm>
        </p:spPr>
        <p:txBody>
          <a:bodyPr>
            <a:normAutofit fontScale="90000"/>
          </a:bodyPr>
          <a:lstStyle/>
          <a:p>
            <a:r>
              <a:rPr lang="ja-JP" altLang="en-US" dirty="0"/>
              <a:t>～現在、製品開発に</a:t>
            </a:r>
            <a:r>
              <a:rPr lang="ja-JP" altLang="en-US" dirty="0" smtClean="0"/>
              <a:t>おいて顧客の意見を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　　　　　　　　　積極的に取り入れる</a:t>
            </a:r>
            <a:r>
              <a:rPr lang="ja-JP" altLang="en-US" dirty="0"/>
              <a:t>企業～</a:t>
            </a:r>
            <a:br>
              <a:rPr lang="ja-JP" altLang="en-US" dirty="0"/>
            </a:b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2014/12/23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4D28C-2860-4304-94DA-A04C4D24A870}" type="slidenum">
              <a:rPr kumimoji="1" lang="ja-JP" altLang="en-US" smtClean="0"/>
              <a:t>20</a:t>
            </a:fld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4294967295"/>
          </p:nvPr>
        </p:nvSpPr>
        <p:spPr>
          <a:xfrm>
            <a:off x="354725" y="1528325"/>
            <a:ext cx="8567738" cy="543401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kumimoji="1" lang="en-US" altLang="ja-JP" b="0" dirty="0" smtClean="0"/>
          </a:p>
          <a:p>
            <a:pPr marL="0" indent="0">
              <a:buNone/>
            </a:pPr>
            <a:r>
              <a:rPr kumimoji="1" lang="ja-JP" altLang="en-US" b="0" dirty="0" smtClean="0"/>
              <a:t>　　　　　　　　　　　　　　　　　　　　　　　　　　　　　　　　　　　　　</a:t>
            </a:r>
            <a:endParaRPr kumimoji="1" lang="en-US" altLang="ja-JP" b="0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　　　　　　　　　　　　　　　　　　　　　　　　　　　　　</a:t>
            </a:r>
            <a:endParaRPr kumimoji="1" lang="ja-JP" altLang="en-US" b="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70" y="4043856"/>
            <a:ext cx="1388828" cy="2239577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1478456"/>
            <a:ext cx="2135744" cy="2141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438" y="1478456"/>
            <a:ext cx="2066925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362" y="4261344"/>
            <a:ext cx="3179763" cy="158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489" y="4390725"/>
            <a:ext cx="2168534" cy="132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25" y="1954748"/>
            <a:ext cx="2989262" cy="1114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0534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21</a:t>
            </a:fld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236481" y="1298028"/>
            <a:ext cx="8568559" cy="4937760"/>
          </a:xfrm>
        </p:spPr>
        <p:txBody>
          <a:bodyPr/>
          <a:lstStyle/>
          <a:p>
            <a:r>
              <a:rPr kumimoji="1" lang="ja-JP" altLang="en-US" dirty="0" smtClean="0"/>
              <a:t>会員登録制</a:t>
            </a:r>
            <a:endParaRPr kumimoji="1"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r>
              <a:rPr kumimoji="1" lang="ja-JP" altLang="en-US" dirty="0" smtClean="0"/>
              <a:t>消費者が</a:t>
            </a:r>
            <a:r>
              <a:rPr lang="ja-JP" altLang="en-US" dirty="0" smtClean="0"/>
              <a:t>商品の改良意見や再販希望商品を投稿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消費者ひとつひとつのリクエストに企業からの返答がある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掲示板の「良いね！」等のアクションによって、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 </a:t>
            </a:r>
            <a:r>
              <a:rPr lang="en-US" altLang="ja-JP" dirty="0" smtClean="0"/>
              <a:t>MUJI</a:t>
            </a:r>
            <a:r>
              <a:rPr lang="ja-JP" altLang="en-US" dirty="0" smtClean="0"/>
              <a:t>マイルが付与され</a:t>
            </a:r>
            <a:r>
              <a:rPr lang="en-US" altLang="ja-JP" dirty="0" smtClean="0"/>
              <a:t>20,000</a:t>
            </a:r>
            <a:r>
              <a:rPr lang="ja-JP" altLang="en-US" dirty="0" smtClean="0"/>
              <a:t>マイルで</a:t>
            </a:r>
            <a:r>
              <a:rPr lang="en-US" altLang="ja-JP" dirty="0" smtClean="0"/>
              <a:t>200</a:t>
            </a:r>
            <a:r>
              <a:rPr lang="ja-JP" altLang="en-US" dirty="0" smtClean="0"/>
              <a:t>円として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/>
              <a:t>　</a:t>
            </a:r>
            <a:r>
              <a:rPr kumimoji="1" lang="ja-JP" altLang="en-US" dirty="0" smtClean="0"/>
              <a:t> 自分の欲しいものの為に使うことが可能</a:t>
            </a:r>
            <a:endParaRPr kumimoji="1" lang="ja-JP" altLang="en-US" dirty="0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事例①　くらしの良品計画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234154" y="6030339"/>
            <a:ext cx="37680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/>
              <a:t>くらしの良品研究所</a:t>
            </a:r>
            <a:r>
              <a:rPr kumimoji="1" lang="en-US" altLang="ja-JP" sz="1200" dirty="0" smtClean="0"/>
              <a:t>http</a:t>
            </a:r>
            <a:r>
              <a:rPr kumimoji="1" lang="en-US" altLang="ja-JP" sz="1200" dirty="0"/>
              <a:t>://www.muji.net/lab/?area=header</a:t>
            </a:r>
            <a:endParaRPr kumimoji="1" lang="ja-JP" altLang="en-US" sz="1200" dirty="0"/>
          </a:p>
        </p:txBody>
      </p:sp>
      <p:pic>
        <p:nvPicPr>
          <p:cNvPr id="1026" name="Picture 2" descr="http://ord.yahoo.co.jp/o/image/SIG=120fd7s88/EXP=1410068994;_ylc=X3IDMgRmc3QDMARpZHgDMARvaWQDQU5kOUdjU0hmRFkxQlRBZXNnYWZndGM5eFBlbHluVm9WRFBROVVsNUpJM1VuVkplSmotYmJHQTNkVlRpRkEEcAM1NFNoNVkydzZJbXY1Wk9CBHBvcwMxNARzZWMDc2h3BHNsawNyaQ--/**http%3a/www.mrt-micc.co.jp/bf/img/mj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8614" y="328558"/>
            <a:ext cx="238125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60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事例①　くらしの良品計画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22</a:t>
            </a:fld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9" y="1221828"/>
            <a:ext cx="5631320" cy="5133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四角形吹き出し 6"/>
          <p:cNvSpPr/>
          <p:nvPr/>
        </p:nvSpPr>
        <p:spPr>
          <a:xfrm>
            <a:off x="5636172" y="1883980"/>
            <a:ext cx="2971801" cy="1182413"/>
          </a:xfrm>
          <a:prstGeom prst="wedgeRectCallout">
            <a:avLst>
              <a:gd name="adj1" fmla="val -50833"/>
              <a:gd name="adj2" fmla="val 69833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948513" y="2139645"/>
            <a:ext cx="25779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　消費者→無印良品</a:t>
            </a:r>
            <a:endParaRPr kumimoji="1" lang="en-US" altLang="ja-JP" dirty="0" smtClean="0"/>
          </a:p>
          <a:p>
            <a:r>
              <a:rPr kumimoji="1" lang="ja-JP" altLang="en-US" dirty="0" smtClean="0"/>
              <a:t>こんな商品が欲しい！！</a:t>
            </a:r>
            <a:endParaRPr kumimoji="1" lang="en-US" altLang="ja-JP" dirty="0" smtClean="0"/>
          </a:p>
          <a:p>
            <a:endParaRPr kumimoji="1" lang="en-US" altLang="ja-JP" dirty="0"/>
          </a:p>
        </p:txBody>
      </p:sp>
      <p:sp>
        <p:nvSpPr>
          <p:cNvPr id="9" name="四角形吹き出し 8"/>
          <p:cNvSpPr/>
          <p:nvPr/>
        </p:nvSpPr>
        <p:spPr>
          <a:xfrm>
            <a:off x="5617581" y="4114800"/>
            <a:ext cx="3061336" cy="1198179"/>
          </a:xfrm>
          <a:prstGeom prst="wedgeRectCallout">
            <a:avLst>
              <a:gd name="adj1" fmla="val -43461"/>
              <a:gd name="adj2" fmla="val 73684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132586" y="4344557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無印良品→消費者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　過程を報告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134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事例②</a:t>
            </a:r>
            <a:r>
              <a:rPr lang="ja-JP" altLang="en-US" dirty="0"/>
              <a:t>　</a:t>
            </a:r>
            <a:r>
              <a:rPr kumimoji="1" lang="en-US" altLang="ja-JP" dirty="0" smtClean="0"/>
              <a:t>Twitter </a:t>
            </a:r>
            <a:r>
              <a:rPr kumimoji="1" lang="ja-JP" altLang="en-US" dirty="0" smtClean="0"/>
              <a:t>おむすび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2014/12/23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4D28C-2860-4304-94DA-A04C4D24A870}" type="slidenum">
              <a:rPr kumimoji="1" lang="ja-JP" altLang="en-US" smtClean="0"/>
              <a:t>23</a:t>
            </a:fld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163746" y="1181100"/>
            <a:ext cx="8735889" cy="4839156"/>
          </a:xfrm>
        </p:spPr>
        <p:txBody>
          <a:bodyPr>
            <a:normAutofit/>
          </a:bodyPr>
          <a:lstStyle/>
          <a:p>
            <a:r>
              <a:rPr lang="ja-JP" altLang="en-US" sz="2800" dirty="0" smtClean="0"/>
              <a:t>２０１０年</a:t>
            </a:r>
            <a:r>
              <a:rPr lang="ja-JP" altLang="en-US" sz="2800" dirty="0"/>
              <a:t>９月</a:t>
            </a:r>
            <a:r>
              <a:rPr lang="ja-JP" altLang="en-US" sz="2800" dirty="0" smtClean="0"/>
              <a:t>、消費者</a:t>
            </a:r>
            <a:r>
              <a:rPr lang="ja-JP" altLang="en-US" sz="2800" dirty="0"/>
              <a:t>参加型のおむすび開発に</a:t>
            </a:r>
            <a:r>
              <a:rPr lang="ja-JP" altLang="en-US" sz="2800" dirty="0" smtClean="0"/>
              <a:t>乗り出し、それ</a:t>
            </a:r>
            <a:r>
              <a:rPr lang="ja-JP" altLang="en-US" sz="2800" dirty="0"/>
              <a:t>まで“ファミマ</a:t>
            </a:r>
            <a:r>
              <a:rPr lang="ja-JP" altLang="en-US" sz="2800" dirty="0" err="1"/>
              <a:t>なう</a:t>
            </a:r>
            <a:r>
              <a:rPr lang="ja-JP" altLang="en-US" sz="2800" dirty="0"/>
              <a:t>”をフォローしていなかった消費者からの投稿も多く、３５００件超えのアイデアが集まった</a:t>
            </a:r>
            <a:r>
              <a:rPr lang="ja-JP" altLang="en-US" sz="2800" dirty="0" smtClean="0"/>
              <a:t>。</a:t>
            </a:r>
            <a:endParaRPr lang="en-US" altLang="ja-JP" sz="2800" dirty="0" smtClean="0"/>
          </a:p>
          <a:p>
            <a:pPr lvl="0">
              <a:buClr>
                <a:srgbClr val="727CA3"/>
              </a:buClr>
            </a:pPr>
            <a:r>
              <a:rPr lang="ja-JP" altLang="en-US" sz="2800" dirty="0">
                <a:solidFill>
                  <a:srgbClr val="FF0000"/>
                </a:solidFill>
              </a:rPr>
              <a:t>発売週で３種のうち２種が同社のおむすび売上ベスト５</a:t>
            </a:r>
            <a:r>
              <a:rPr lang="ja-JP" altLang="en-US" sz="2800" dirty="0">
                <a:solidFill>
                  <a:prstClr val="black"/>
                </a:solidFill>
              </a:rPr>
              <a:t>に入るなど売上は好調。</a:t>
            </a:r>
          </a:p>
          <a:p>
            <a:endParaRPr lang="ja-JP" altLang="en-US" sz="2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903028" y="6034380"/>
            <a:ext cx="51748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/>
              <a:t>消費者参加型の商品開発～消費者は開発パートナー～　</a:t>
            </a:r>
            <a:r>
              <a:rPr lang="ja-JP" altLang="en-US" sz="1200" dirty="0" smtClean="0"/>
              <a:t>日経</a:t>
            </a:r>
            <a:r>
              <a:rPr lang="ja-JP" altLang="en-US" sz="1200" dirty="0"/>
              <a:t>ビジネス</a:t>
            </a:r>
            <a:r>
              <a:rPr lang="en-US" altLang="ja-JP" sz="1200" dirty="0"/>
              <a:t>[2011]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399" y="4127653"/>
            <a:ext cx="2240201" cy="2183726"/>
          </a:xfrm>
          <a:prstGeom prst="rect">
            <a:avLst/>
          </a:prstGeom>
        </p:spPr>
      </p:pic>
      <p:grpSp>
        <p:nvGrpSpPr>
          <p:cNvPr id="10" name="グループ化 9"/>
          <p:cNvGrpSpPr/>
          <p:nvPr/>
        </p:nvGrpSpPr>
        <p:grpSpPr>
          <a:xfrm>
            <a:off x="4219728" y="4140200"/>
            <a:ext cx="2499927" cy="1638300"/>
            <a:chOff x="3203732" y="3546280"/>
            <a:chExt cx="2499927" cy="1428671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b="70687"/>
            <a:stretch/>
          </p:blipFill>
          <p:spPr>
            <a:xfrm>
              <a:off x="3203732" y="3546280"/>
              <a:ext cx="2499927" cy="1428671"/>
            </a:xfrm>
            <a:prstGeom prst="rect">
              <a:avLst/>
            </a:prstGeom>
          </p:spPr>
        </p:pic>
        <p:sp>
          <p:nvSpPr>
            <p:cNvPr id="9" name="四角形吹き出し 8"/>
            <p:cNvSpPr/>
            <p:nvPr/>
          </p:nvSpPr>
          <p:spPr>
            <a:xfrm>
              <a:off x="3203732" y="3546280"/>
              <a:ext cx="2499927" cy="1428671"/>
            </a:xfrm>
            <a:prstGeom prst="wedgeRectCallout">
              <a:avLst>
                <a:gd name="adj1" fmla="val -83827"/>
                <a:gd name="adj2" fmla="val -26672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5686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事例③　百人</a:t>
            </a:r>
            <a:r>
              <a:rPr lang="ja-JP" altLang="en-US" dirty="0"/>
              <a:t>ビール・ラボ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24</a:t>
            </a:fld>
            <a:endParaRPr 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ja-JP" altLang="en-US" dirty="0"/>
              <a:t>商品コンセプト・味・香り・ネーミング・容器デザイン・販促策などについて</a:t>
            </a:r>
            <a:r>
              <a:rPr lang="ja-JP" altLang="en-US" u="sng" dirty="0"/>
              <a:t>ビール愛好</a:t>
            </a:r>
            <a:r>
              <a:rPr lang="ja-JP" altLang="en-US" u="sng" dirty="0" smtClean="0"/>
              <a:t>家</a:t>
            </a:r>
            <a:r>
              <a:rPr lang="ja-JP" altLang="en-US" dirty="0" smtClean="0"/>
              <a:t>と議論し、投票</a:t>
            </a:r>
            <a:r>
              <a:rPr lang="ja-JP" altLang="en-US" dirty="0"/>
              <a:t>形式で</a:t>
            </a:r>
            <a:r>
              <a:rPr lang="ja-JP" altLang="en-US" dirty="0" smtClean="0"/>
              <a:t>決定。</a:t>
            </a:r>
            <a:endParaRPr lang="en-US" altLang="ja-JP" dirty="0" smtClean="0"/>
          </a:p>
          <a:p>
            <a:r>
              <a:rPr lang="ja-JP" altLang="en-US" dirty="0" smtClean="0"/>
              <a:t>直販</a:t>
            </a:r>
            <a:r>
              <a:rPr lang="ja-JP" altLang="en-US" dirty="0"/>
              <a:t>サイトのみで限定数の販売だったにもかかわらず注文が殺到</a:t>
            </a:r>
            <a:r>
              <a:rPr lang="ja-JP" altLang="en-US" dirty="0" smtClean="0"/>
              <a:t>。わずか</a:t>
            </a:r>
            <a:r>
              <a:rPr lang="en-US" altLang="ja-JP" dirty="0"/>
              <a:t>1</a:t>
            </a:r>
            <a:r>
              <a:rPr lang="ja-JP" altLang="en-US" dirty="0"/>
              <a:t>週間程度で</a:t>
            </a:r>
            <a:r>
              <a:rPr lang="ja-JP" altLang="en-US" dirty="0" smtClean="0"/>
              <a:t>完売</a:t>
            </a:r>
            <a:r>
              <a:rPr lang="ja-JP" altLang="en-US" dirty="0"/>
              <a:t>。</a:t>
            </a:r>
            <a:endParaRPr lang="en-US" altLang="ja-JP" dirty="0" smtClean="0"/>
          </a:p>
          <a:p>
            <a:endParaRPr lang="ja-JP" altLang="en-US" dirty="0"/>
          </a:p>
          <a:p>
            <a:endParaRPr kumimoji="1" lang="ja-JP" alt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381" y="3374395"/>
            <a:ext cx="5086589" cy="2688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4052542" y="6062851"/>
            <a:ext cx="50914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 smtClean="0"/>
              <a:t>サッポロビール株式会社　　</a:t>
            </a:r>
            <a:r>
              <a:rPr kumimoji="1" lang="en-US" altLang="ja-JP" sz="1100" dirty="0"/>
              <a:t>http://www.sapporobeer.jp/news_release/0000020828/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73215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25</a:t>
            </a:fld>
            <a:endParaRPr 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r>
              <a:rPr lang="ja-JP" altLang="en-US" b="1" u="sng" dirty="0"/>
              <a:t>製品</a:t>
            </a:r>
            <a:r>
              <a:rPr lang="ja-JP" altLang="en-US" b="1" u="sng" dirty="0" smtClean="0"/>
              <a:t>開発に</a:t>
            </a:r>
            <a:r>
              <a:rPr kumimoji="1" lang="ja-JP" altLang="en-US" b="1" u="sng" dirty="0" smtClean="0"/>
              <a:t>参加した消費者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参加者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は参加したことで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</a:t>
            </a:r>
            <a:r>
              <a:rPr kumimoji="1" lang="ja-JP" altLang="en-US" dirty="0" smtClean="0"/>
              <a:t>経験価値が高められ</a:t>
            </a:r>
            <a:r>
              <a:rPr lang="ja-JP" altLang="en-US" dirty="0" smtClean="0"/>
              <a:t>、それが意味的価値になることで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   差別化することができる。</a:t>
            </a: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48393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700" y="4364418"/>
            <a:ext cx="3446015" cy="193120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問題意識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26</a:t>
            </a:fld>
            <a:endParaRPr 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10" name="円形吹き出し 9"/>
          <p:cNvSpPr/>
          <p:nvPr/>
        </p:nvSpPr>
        <p:spPr>
          <a:xfrm>
            <a:off x="224406" y="1212193"/>
            <a:ext cx="6919343" cy="3441700"/>
          </a:xfrm>
          <a:prstGeom prst="wedgeEllipseCallout">
            <a:avLst>
              <a:gd name="adj1" fmla="val 22308"/>
              <a:gd name="adj2" fmla="val 61762"/>
            </a:avLst>
          </a:prstGeom>
          <a:solidFill>
            <a:srgbClr val="D6F6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ts val="600"/>
              </a:spcBef>
              <a:buClr>
                <a:srgbClr val="727CA3"/>
              </a:buClr>
              <a:buSzPct val="76000"/>
            </a:pPr>
            <a:r>
              <a:rPr kumimoji="1" lang="ja-JP" altLang="en-US" sz="2600" dirty="0">
                <a:solidFill>
                  <a:prstClr val="black"/>
                </a:solidFill>
              </a:rPr>
              <a:t>では、製品開発に参加していない消費者</a:t>
            </a:r>
            <a:r>
              <a:rPr kumimoji="1" lang="en-US" altLang="ja-JP" sz="2600" dirty="0">
                <a:solidFill>
                  <a:prstClr val="black"/>
                </a:solidFill>
              </a:rPr>
              <a:t>(</a:t>
            </a:r>
            <a:r>
              <a:rPr kumimoji="1" lang="ja-JP" altLang="en-US" sz="2600" dirty="0">
                <a:solidFill>
                  <a:prstClr val="black"/>
                </a:solidFill>
              </a:rPr>
              <a:t>一般消費者</a:t>
            </a:r>
            <a:r>
              <a:rPr kumimoji="1" lang="en-US" altLang="ja-JP" sz="2600" dirty="0">
                <a:solidFill>
                  <a:prstClr val="black"/>
                </a:solidFill>
              </a:rPr>
              <a:t>)</a:t>
            </a:r>
            <a:r>
              <a:rPr kumimoji="1" lang="ja-JP" altLang="en-US" sz="2600" dirty="0" smtClean="0">
                <a:solidFill>
                  <a:prstClr val="black"/>
                </a:solidFill>
              </a:rPr>
              <a:t>に</a:t>
            </a:r>
            <a:endParaRPr kumimoji="1" lang="en-US" altLang="ja-JP" sz="2600" dirty="0" smtClean="0">
              <a:solidFill>
                <a:prstClr val="black"/>
              </a:solidFill>
            </a:endParaRPr>
          </a:p>
          <a:p>
            <a:pPr lvl="0">
              <a:spcBef>
                <a:spcPts val="600"/>
              </a:spcBef>
              <a:buClr>
                <a:srgbClr val="727CA3"/>
              </a:buClr>
              <a:buSzPct val="76000"/>
            </a:pPr>
            <a:r>
              <a:rPr kumimoji="1" lang="ja-JP" altLang="en-US" sz="2600" dirty="0" smtClean="0">
                <a:solidFill>
                  <a:srgbClr val="FF0000"/>
                </a:solidFill>
              </a:rPr>
              <a:t>顧客</a:t>
            </a:r>
            <a:r>
              <a:rPr kumimoji="1" lang="ja-JP" altLang="en-US" sz="2600" dirty="0">
                <a:solidFill>
                  <a:srgbClr val="FF0000"/>
                </a:solidFill>
              </a:rPr>
              <a:t>参加型製品開発</a:t>
            </a:r>
            <a:r>
              <a:rPr kumimoji="1" lang="ja-JP" altLang="en-US" sz="2600" dirty="0" smtClean="0">
                <a:solidFill>
                  <a:prstClr val="black"/>
                </a:solidFill>
              </a:rPr>
              <a:t>は</a:t>
            </a:r>
            <a:endParaRPr kumimoji="1" lang="en-US" altLang="ja-JP" sz="2600" dirty="0" smtClean="0">
              <a:solidFill>
                <a:prstClr val="black"/>
              </a:solidFill>
            </a:endParaRPr>
          </a:p>
          <a:p>
            <a:pPr lvl="0">
              <a:spcBef>
                <a:spcPts val="600"/>
              </a:spcBef>
              <a:buClr>
                <a:srgbClr val="727CA3"/>
              </a:buClr>
              <a:buSzPct val="76000"/>
            </a:pPr>
            <a:r>
              <a:rPr kumimoji="1" lang="ja-JP" altLang="en-US" sz="2600" dirty="0" smtClean="0">
                <a:solidFill>
                  <a:prstClr val="black"/>
                </a:solidFill>
              </a:rPr>
              <a:t>どんな</a:t>
            </a:r>
            <a:r>
              <a:rPr kumimoji="1" lang="ja-JP" altLang="en-US" sz="2600" dirty="0">
                <a:solidFill>
                  <a:prstClr val="black"/>
                </a:solidFill>
              </a:rPr>
              <a:t>意味的価値</a:t>
            </a:r>
            <a:r>
              <a:rPr kumimoji="1" lang="ja-JP" altLang="en-US" sz="2600" dirty="0" smtClean="0">
                <a:solidFill>
                  <a:prstClr val="black"/>
                </a:solidFill>
              </a:rPr>
              <a:t>を</a:t>
            </a:r>
            <a:endParaRPr kumimoji="1" lang="en-US" altLang="ja-JP" sz="2600" dirty="0" smtClean="0">
              <a:solidFill>
                <a:prstClr val="black"/>
              </a:solidFill>
            </a:endParaRPr>
          </a:p>
          <a:p>
            <a:pPr lvl="0">
              <a:spcBef>
                <a:spcPts val="600"/>
              </a:spcBef>
              <a:buClr>
                <a:srgbClr val="727CA3"/>
              </a:buClr>
              <a:buSzPct val="76000"/>
            </a:pPr>
            <a:r>
              <a:rPr kumimoji="1" lang="ja-JP" altLang="en-US" sz="2600" dirty="0" smtClean="0">
                <a:solidFill>
                  <a:prstClr val="black"/>
                </a:solidFill>
              </a:rPr>
              <a:t>与えて</a:t>
            </a:r>
            <a:r>
              <a:rPr kumimoji="1" lang="ja-JP" altLang="en-US" sz="2600" dirty="0">
                <a:solidFill>
                  <a:prstClr val="black"/>
                </a:solidFill>
              </a:rPr>
              <a:t>いるの</a:t>
            </a:r>
            <a:r>
              <a:rPr kumimoji="1" lang="ja-JP" altLang="en-US" sz="2600" dirty="0" smtClean="0">
                <a:solidFill>
                  <a:prstClr val="black"/>
                </a:solidFill>
              </a:rPr>
              <a:t>だろうか</a:t>
            </a:r>
            <a:r>
              <a:rPr kumimoji="1" lang="ja-JP" altLang="en-US" sz="2600" dirty="0">
                <a:solidFill>
                  <a:prstClr val="black"/>
                </a:solidFill>
              </a:rPr>
              <a:t>？</a:t>
            </a:r>
            <a:endParaRPr kumimoji="1" lang="en-US" altLang="ja-JP" sz="2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06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研究目的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27</a:t>
            </a:fld>
            <a:endParaRPr lang="en-US"/>
          </a:p>
        </p:txBody>
      </p:sp>
      <p:sp>
        <p:nvSpPr>
          <p:cNvPr id="4" name="横巻き 3"/>
          <p:cNvSpPr/>
          <p:nvPr/>
        </p:nvSpPr>
        <p:spPr>
          <a:xfrm>
            <a:off x="234597" y="1154564"/>
            <a:ext cx="7459581" cy="4219074"/>
          </a:xfrm>
          <a:prstGeom prst="horizontalScroll">
            <a:avLst/>
          </a:prstGeom>
          <a:solidFill>
            <a:srgbClr val="FEE7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1073150" y="2222500"/>
            <a:ext cx="6493277" cy="21752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kumimoji="1" lang="en-US" altLang="ja-JP" dirty="0" smtClean="0"/>
          </a:p>
          <a:p>
            <a:pPr marL="0" indent="0" algn="ctr">
              <a:buNone/>
            </a:pPr>
            <a:r>
              <a:rPr kumimoji="1" lang="ja-JP" altLang="en-US" sz="2800" dirty="0" smtClean="0"/>
              <a:t>顧客参加型製品が</a:t>
            </a:r>
            <a:endParaRPr kumimoji="1" lang="en-US" altLang="ja-JP" sz="2800" dirty="0" smtClean="0"/>
          </a:p>
          <a:p>
            <a:pPr marL="0" indent="0" algn="ctr">
              <a:buNone/>
            </a:pPr>
            <a:r>
              <a:rPr kumimoji="1" lang="ja-JP" altLang="en-US" sz="2800" dirty="0" smtClean="0"/>
              <a:t>一般消費者に与える影響を明らかにする。</a:t>
            </a:r>
            <a:endParaRPr kumimoji="1" lang="en-US" altLang="ja-JP" sz="2800" dirty="0" smtClean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270" y="4524704"/>
            <a:ext cx="1333403" cy="1697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82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仮説導出</a:t>
            </a:r>
            <a:r>
              <a:rPr lang="ja-JP" altLang="en-US" dirty="0"/>
              <a:t>①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2014/12/23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4D28C-2860-4304-94DA-A04C4D24A870}" type="slidenum">
              <a:rPr kumimoji="1" lang="ja-JP" altLang="en-US" smtClean="0"/>
              <a:t>28</a:t>
            </a:fld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kumimoji="1" lang="ja-JP" altLang="en-US" dirty="0" smtClean="0"/>
              <a:t>スライド</a:t>
            </a:r>
            <a:r>
              <a:rPr kumimoji="1" lang="en-US" altLang="ja-JP" dirty="0" smtClean="0"/>
              <a:t>P9</a:t>
            </a:r>
            <a:r>
              <a:rPr kumimoji="1" lang="ja-JP" altLang="en-US" dirty="0" smtClean="0"/>
              <a:t>より意味的価値によって商品の価値を高めることができ、他の製品と差別化することができる。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676" y="2240610"/>
            <a:ext cx="6768752" cy="3301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3925905" y="6055556"/>
            <a:ext cx="52180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 smtClean="0"/>
              <a:t>延岡健太郎</a:t>
            </a:r>
            <a:r>
              <a:rPr kumimoji="1" lang="en-US" altLang="ja-JP" sz="900" dirty="0" smtClean="0"/>
              <a:t>[2006]『</a:t>
            </a:r>
            <a:r>
              <a:rPr kumimoji="1" lang="ja-JP" altLang="en-US" sz="900" dirty="0" smtClean="0"/>
              <a:t>意味的価値の創造：コモディティ化を回避するものづくり</a:t>
            </a:r>
            <a:r>
              <a:rPr kumimoji="1" lang="en-US" altLang="ja-JP" sz="900" dirty="0" smtClean="0"/>
              <a:t>』</a:t>
            </a:r>
            <a:r>
              <a:rPr kumimoji="1" lang="ja-JP" altLang="en-US" sz="900" dirty="0" smtClean="0"/>
              <a:t>国民経済雑誌</a:t>
            </a:r>
            <a:r>
              <a:rPr kumimoji="1" lang="en-US" altLang="ja-JP" sz="900" dirty="0" smtClean="0"/>
              <a:t>12</a:t>
            </a:r>
            <a:r>
              <a:rPr kumimoji="1" lang="ja-JP" altLang="en-US" sz="900" dirty="0" smtClean="0"/>
              <a:t>月号</a:t>
            </a:r>
            <a:r>
              <a:rPr kumimoji="1" lang="en-US" altLang="ja-JP" sz="900" dirty="0" smtClean="0"/>
              <a:t>1-14</a:t>
            </a:r>
            <a:r>
              <a:rPr kumimoji="1" lang="ja-JP" altLang="en-US" sz="900" dirty="0" smtClean="0"/>
              <a:t>頁</a:t>
            </a:r>
            <a:endParaRPr kumimoji="1"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393524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1439664" y="5131480"/>
            <a:ext cx="6815336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仮説導出①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29</a:t>
            </a:fld>
            <a:endParaRPr 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"/>
          </p:nvPr>
        </p:nvSpPr>
        <p:spPr>
          <a:xfrm>
            <a:off x="0" y="1170940"/>
            <a:ext cx="8940800" cy="4937760"/>
          </a:xfrm>
        </p:spPr>
        <p:txBody>
          <a:bodyPr/>
          <a:lstStyle/>
          <a:p>
            <a:r>
              <a:rPr lang="ja-JP" altLang="en-US" dirty="0"/>
              <a:t>事例からみると・・</a:t>
            </a:r>
            <a:r>
              <a:rPr lang="ja-JP" altLang="en-US" dirty="0" smtClean="0"/>
              <a:t>・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・発売</a:t>
            </a:r>
            <a:r>
              <a:rPr lang="ja-JP" altLang="en-US" dirty="0"/>
              <a:t>週で３種のうち２種</a:t>
            </a:r>
            <a:r>
              <a:rPr lang="ja-JP" altLang="en-US" dirty="0" smtClean="0"/>
              <a:t>が同社</a:t>
            </a:r>
            <a:r>
              <a:rPr lang="ja-JP" altLang="en-US" dirty="0"/>
              <a:t>のおむすび売上ベスト５に</a:t>
            </a:r>
            <a:r>
              <a:rPr lang="ja-JP" altLang="en-US" dirty="0" smtClean="0"/>
              <a:t>入る</a:t>
            </a:r>
            <a:r>
              <a:rPr lang="ja-JP" altLang="en-US" dirty="0"/>
              <a:t>。</a:t>
            </a:r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・直販</a:t>
            </a:r>
            <a:r>
              <a:rPr lang="ja-JP" altLang="en-US" dirty="0"/>
              <a:t>サイトのみで限定数の販売だったに</a:t>
            </a:r>
            <a:r>
              <a:rPr lang="ja-JP" altLang="en-US" dirty="0" smtClean="0"/>
              <a:t>も関わらず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注文</a:t>
            </a:r>
            <a:r>
              <a:rPr lang="ja-JP" altLang="en-US" dirty="0"/>
              <a:t>が殺到。わずか</a:t>
            </a:r>
            <a:r>
              <a:rPr lang="en-US" altLang="ja-JP" dirty="0"/>
              <a:t>1</a:t>
            </a:r>
            <a:r>
              <a:rPr lang="ja-JP" altLang="en-US" dirty="0"/>
              <a:t>週間程度で完売。</a:t>
            </a:r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ja-JP" altLang="en-US" dirty="0"/>
          </a:p>
          <a:p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6" name="右矢印 5"/>
          <p:cNvSpPr/>
          <p:nvPr/>
        </p:nvSpPr>
        <p:spPr>
          <a:xfrm>
            <a:off x="317500" y="4890953"/>
            <a:ext cx="889000" cy="1065831"/>
          </a:xfrm>
          <a:prstGeom prst="rightArrow">
            <a:avLst/>
          </a:prstGeom>
          <a:solidFill>
            <a:srgbClr val="B7F3FB"/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39664" y="5156985"/>
            <a:ext cx="69252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 smtClean="0"/>
              <a:t>購買意欲の向上につながったのでは？</a:t>
            </a:r>
            <a:endParaRPr kumimoji="1"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val="199970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要旨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3</a:t>
            </a:fld>
            <a:endParaRPr 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"/>
          </p:nvPr>
        </p:nvSpPr>
        <p:spPr>
          <a:xfrm>
            <a:off x="0" y="1206500"/>
            <a:ext cx="9144000" cy="4937760"/>
          </a:xfrm>
        </p:spPr>
        <p:txBody>
          <a:bodyPr/>
          <a:lstStyle/>
          <a:p>
            <a:r>
              <a:rPr lang="ja-JP" altLang="en-US" sz="2800" dirty="0"/>
              <a:t> </a:t>
            </a:r>
            <a:r>
              <a:rPr lang="ja-JP" altLang="en-US" sz="2800" dirty="0" smtClean="0"/>
              <a:t>本研究</a:t>
            </a:r>
            <a:r>
              <a:rPr lang="ja-JP" altLang="en-US" sz="2800" dirty="0"/>
              <a:t>では製品開発段階での付加価値醸成に着目し</a:t>
            </a:r>
            <a:r>
              <a:rPr lang="ja-JP" altLang="en-US" sz="2800" dirty="0" smtClean="0"/>
              <a:t>、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/>
              <a:t>    その</a:t>
            </a:r>
            <a:r>
              <a:rPr lang="ja-JP" altLang="en-US" sz="2800" dirty="0"/>
              <a:t>中でも顧客と共に商品を作る“顧客参加型製品開発</a:t>
            </a:r>
            <a:r>
              <a:rPr lang="ja-JP" altLang="en-US" sz="2800" dirty="0" smtClean="0"/>
              <a:t>”　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/>
              <a:t>    に</a:t>
            </a:r>
            <a:r>
              <a:rPr lang="ja-JP" altLang="en-US" sz="2800" dirty="0"/>
              <a:t>、</a:t>
            </a:r>
            <a:r>
              <a:rPr lang="ja-JP" altLang="en-US" sz="2800" dirty="0" smtClean="0"/>
              <a:t>焦点</a:t>
            </a:r>
            <a:r>
              <a:rPr lang="ja-JP" altLang="en-US" sz="2800" dirty="0"/>
              <a:t>をあてる</a:t>
            </a:r>
            <a:r>
              <a:rPr lang="ja-JP" altLang="en-US" sz="2800" dirty="0" smtClean="0"/>
              <a:t>。</a:t>
            </a:r>
            <a:endParaRPr lang="en-US" altLang="ja-JP" sz="2800" dirty="0" smtClean="0"/>
          </a:p>
          <a:p>
            <a:r>
              <a:rPr lang="ja-JP" altLang="en-US" sz="2800" dirty="0"/>
              <a:t> </a:t>
            </a:r>
            <a:r>
              <a:rPr lang="ja-JP" altLang="en-US" sz="2800" dirty="0" smtClean="0"/>
              <a:t>また既存</a:t>
            </a:r>
            <a:r>
              <a:rPr lang="ja-JP" altLang="en-US" sz="2800" dirty="0"/>
              <a:t>研究では考察されていない</a:t>
            </a:r>
            <a:r>
              <a:rPr lang="ja-JP" altLang="en-US" sz="2800" dirty="0" smtClean="0"/>
              <a:t>、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/>
              <a:t>    開発</a:t>
            </a:r>
            <a:r>
              <a:rPr lang="ja-JP" altLang="en-US" sz="2800" dirty="0"/>
              <a:t>に参加していない一般消費者に及ぼす影響</a:t>
            </a:r>
            <a:r>
              <a:rPr lang="ja-JP" altLang="en-US" sz="2800" dirty="0" smtClean="0"/>
              <a:t>を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en-US" altLang="ja-JP" sz="2800" dirty="0"/>
              <a:t> </a:t>
            </a:r>
            <a:r>
              <a:rPr lang="en-US" altLang="ja-JP" sz="2800" dirty="0" smtClean="0"/>
              <a:t>   </a:t>
            </a:r>
            <a:r>
              <a:rPr lang="ja-JP" altLang="en-US" sz="2800" dirty="0" smtClean="0"/>
              <a:t>差別化</a:t>
            </a:r>
            <a:r>
              <a:rPr lang="ja-JP" altLang="en-US" sz="2800" dirty="0"/>
              <a:t>の観点から明らかにすることを目的とする</a:t>
            </a:r>
            <a:r>
              <a:rPr lang="ja-JP" altLang="en-US" sz="2800" dirty="0" smtClean="0"/>
              <a:t>。</a:t>
            </a:r>
            <a:endParaRPr lang="en-US" altLang="ja-JP" sz="2800" dirty="0" smtClean="0"/>
          </a:p>
          <a:p>
            <a:r>
              <a:rPr lang="ja-JP" altLang="en-US" sz="2800" dirty="0" smtClean="0"/>
              <a:t>結果、最終的に購買意欲の向上や企業ブランドの確率に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/>
              <a:t>　つながる</a:t>
            </a:r>
            <a:r>
              <a:rPr lang="ja-JP" altLang="en-US" sz="2800" dirty="0" smtClean="0"/>
              <a:t>ことがわかった。</a:t>
            </a:r>
            <a:endParaRPr lang="en-US" altLang="ja-JP" sz="2800" dirty="0"/>
          </a:p>
          <a:p>
            <a:pPr marL="0" indent="0">
              <a:buNone/>
            </a:pPr>
            <a:endParaRPr lang="en-US" altLang="ja-JP" sz="2800" dirty="0"/>
          </a:p>
          <a:p>
            <a:endParaRPr lang="en-US" altLang="ja-JP" sz="2800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455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角丸四角形 7"/>
          <p:cNvSpPr/>
          <p:nvPr/>
        </p:nvSpPr>
        <p:spPr>
          <a:xfrm>
            <a:off x="190500" y="4991100"/>
            <a:ext cx="8801100" cy="1257300"/>
          </a:xfrm>
          <a:prstGeom prst="roundRect">
            <a:avLst/>
          </a:prstGeom>
          <a:solidFill>
            <a:srgbClr val="F4C4F1"/>
          </a:solidFill>
          <a:ln>
            <a:solidFill>
              <a:srgbClr val="F4C4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190500" y="1206500"/>
            <a:ext cx="8801100" cy="3302000"/>
          </a:xfrm>
          <a:prstGeom prst="roundRect">
            <a:avLst>
              <a:gd name="adj" fmla="val 3590"/>
            </a:avLst>
          </a:prstGeom>
          <a:solidFill>
            <a:srgbClr val="B7F3FB"/>
          </a:solidFill>
          <a:ln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仮説導出①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30</a:t>
            </a:fld>
            <a:endParaRPr 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"/>
          </p:nvPr>
        </p:nvSpPr>
        <p:spPr>
          <a:xfrm>
            <a:off x="152400" y="1219200"/>
            <a:ext cx="8801100" cy="5156200"/>
          </a:xfrm>
        </p:spPr>
        <p:txBody>
          <a:bodyPr>
            <a:normAutofit fontScale="92500" lnSpcReduction="20000"/>
          </a:bodyPr>
          <a:lstStyle/>
          <a:p>
            <a:r>
              <a:rPr kumimoji="1" lang="ja-JP" altLang="en-US" sz="3000" dirty="0" smtClean="0"/>
              <a:t>くらしの良品計画</a:t>
            </a:r>
            <a:endParaRPr kumimoji="1" lang="en-US" altLang="ja-JP" sz="3000" dirty="0" smtClean="0"/>
          </a:p>
          <a:p>
            <a:pPr marL="0" indent="0">
              <a:buNone/>
            </a:pP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HP</a:t>
            </a:r>
            <a:r>
              <a:rPr kumimoji="1" lang="ja-JP" altLang="en-US" dirty="0" smtClean="0"/>
              <a:t>にアクセスすることで商品によっては投稿の内容から</a:t>
            </a:r>
            <a:endParaRPr kumimoji="1"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　参加者の特徴を知れるものもあるがほとんどの場合は分からない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r>
              <a:rPr kumimoji="1" lang="en-US" altLang="ja-JP" sz="3000" dirty="0" smtClean="0"/>
              <a:t>Twitter</a:t>
            </a:r>
            <a:r>
              <a:rPr kumimoji="1" lang="ja-JP" altLang="en-US" sz="3000" dirty="0" smtClean="0"/>
              <a:t>おむすび</a:t>
            </a:r>
            <a:endParaRPr kumimoji="1" lang="en-US" altLang="ja-JP" sz="3000" dirty="0" smtClean="0"/>
          </a:p>
          <a:p>
            <a:pPr marL="0" indent="0">
              <a:buNone/>
            </a:pPr>
            <a:r>
              <a:rPr lang="ja-JP" altLang="en-US" dirty="0"/>
              <a:t>参加者</a:t>
            </a:r>
            <a:r>
              <a:rPr lang="ja-JP" altLang="en-US" dirty="0" smtClean="0"/>
              <a:t>は</a:t>
            </a:r>
            <a:r>
              <a:rPr lang="en-US" altLang="ja-JP" dirty="0" smtClean="0"/>
              <a:t>Twitter</a:t>
            </a:r>
            <a:r>
              <a:rPr lang="ja-JP" altLang="en-US" dirty="0" smtClean="0"/>
              <a:t>からの投稿のためどのような人が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参加したかわからない。</a:t>
            </a: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endParaRPr lang="en-US" altLang="ja-JP" dirty="0" smtClean="0"/>
          </a:p>
          <a:p>
            <a:r>
              <a:rPr lang="ja-JP" altLang="en-US" sz="3000" dirty="0" smtClean="0"/>
              <a:t>百人ビール・ラボ</a:t>
            </a:r>
            <a:endParaRPr lang="en-US" altLang="ja-JP" sz="3000" dirty="0" smtClean="0"/>
          </a:p>
          <a:p>
            <a:pPr marL="0" indent="0">
              <a:buNone/>
            </a:pPr>
            <a:r>
              <a:rPr lang="ja-JP" altLang="en-US" dirty="0" smtClean="0"/>
              <a:t>商品に</a:t>
            </a:r>
            <a:r>
              <a:rPr lang="ja-JP" altLang="en-US" u="sng" dirty="0" smtClean="0"/>
              <a:t>「ビール愛好家の声からうまれた」</a:t>
            </a:r>
            <a:r>
              <a:rPr lang="ja-JP" altLang="en-US" dirty="0" smtClean="0"/>
              <a:t>と書いてある。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このことから消費者の特徴が分かる</a:t>
            </a:r>
            <a:r>
              <a:rPr lang="ja-JP" altLang="en-US" dirty="0"/>
              <a:t>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5742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仮説導出①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31</a:t>
            </a:fld>
            <a:endParaRPr 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r>
              <a:rPr lang="ja-JP" altLang="en-US" dirty="0" smtClean="0"/>
              <a:t>アルバート・バンデューラの自己効力感の源泉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/>
              <a:t>　</a:t>
            </a:r>
            <a:r>
              <a:rPr kumimoji="1" lang="ja-JP" altLang="en-US" sz="4000" dirty="0" smtClean="0"/>
              <a:t>代理経験</a:t>
            </a:r>
            <a:endParaRPr kumimoji="1" lang="en-US" altLang="ja-JP" sz="4000" dirty="0" smtClean="0"/>
          </a:p>
          <a:p>
            <a:pPr marL="0" indent="0">
              <a:buNone/>
            </a:pPr>
            <a:r>
              <a:rPr lang="ja-JP" altLang="en-US" sz="2400" dirty="0" smtClean="0"/>
              <a:t>他者が達成している様子を観察して、想像をかきたて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 smtClean="0"/>
              <a:t>「自分にもできそうだ」と予測すること。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/>
              <a:t>自分</a:t>
            </a:r>
            <a:r>
              <a:rPr kumimoji="1" lang="ja-JP" altLang="en-US" sz="2400" dirty="0" smtClean="0"/>
              <a:t>自身が直接、体験できる範囲は限られているが、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 smtClean="0"/>
              <a:t>代理経験を使うことで仮想体験が可能になる。</a:t>
            </a:r>
            <a:endParaRPr kumimoji="1" lang="ja-JP" altLang="en-US" sz="2400" dirty="0"/>
          </a:p>
        </p:txBody>
      </p:sp>
      <p:sp>
        <p:nvSpPr>
          <p:cNvPr id="6" name="片側の 2 つの角を丸めた四角形 5"/>
          <p:cNvSpPr/>
          <p:nvPr/>
        </p:nvSpPr>
        <p:spPr>
          <a:xfrm>
            <a:off x="482600" y="2667000"/>
            <a:ext cx="2552700" cy="673100"/>
          </a:xfrm>
          <a:prstGeom prst="round2SameRect">
            <a:avLst/>
          </a:prstGeom>
          <a:noFill/>
          <a:ln w="57150"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482600" y="3340100"/>
            <a:ext cx="7188200" cy="1943100"/>
          </a:xfrm>
          <a:prstGeom prst="rect">
            <a:avLst/>
          </a:prstGeom>
          <a:noFill/>
          <a:ln w="57150"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815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32</a:t>
            </a:fld>
            <a:endParaRPr 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"/>
          </p:nvPr>
        </p:nvSpPr>
        <p:spPr>
          <a:xfrm>
            <a:off x="139700" y="1219200"/>
            <a:ext cx="9004300" cy="4937760"/>
          </a:xfrm>
        </p:spPr>
        <p:txBody>
          <a:bodyPr/>
          <a:lstStyle/>
          <a:p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sz="3200" dirty="0" smtClean="0"/>
              <a:t>代理経験を使うことで仮想経験が可能になる</a:t>
            </a:r>
            <a:endParaRPr lang="en-US" altLang="ja-JP" sz="3200" dirty="0" smtClean="0"/>
          </a:p>
          <a:p>
            <a:pPr marL="0" indent="0">
              <a:buNone/>
            </a:pPr>
            <a:endParaRPr kumimoji="1" lang="en-US" altLang="ja-JP" sz="3200" dirty="0"/>
          </a:p>
          <a:p>
            <a:pPr marL="0" indent="0">
              <a:buNone/>
            </a:pPr>
            <a:endParaRPr lang="en-US" altLang="ja-JP" sz="3200" dirty="0" smtClean="0"/>
          </a:p>
          <a:p>
            <a:pPr marL="0" indent="0">
              <a:buNone/>
            </a:pPr>
            <a:endParaRPr kumimoji="1" lang="en-US" altLang="ja-JP" sz="3200" dirty="0"/>
          </a:p>
          <a:p>
            <a:pPr marL="0" indent="0">
              <a:buNone/>
            </a:pPr>
            <a:r>
              <a:rPr lang="ja-JP" altLang="en-US" sz="3200" dirty="0" smtClean="0"/>
              <a:t>顧客参加型製品開発において自分と似た人が</a:t>
            </a:r>
            <a:endParaRPr lang="en-US" altLang="ja-JP" sz="3200" dirty="0" smtClean="0"/>
          </a:p>
          <a:p>
            <a:pPr marL="0" indent="0">
              <a:buNone/>
            </a:pPr>
            <a:r>
              <a:rPr lang="ja-JP" altLang="en-US" sz="3200" dirty="0" smtClean="0"/>
              <a:t>参加していることで仮想経験がしやすくなり、</a:t>
            </a:r>
            <a:endParaRPr lang="en-US" altLang="ja-JP" sz="3200" dirty="0" smtClean="0"/>
          </a:p>
          <a:p>
            <a:pPr marL="0" indent="0">
              <a:buNone/>
            </a:pPr>
            <a:r>
              <a:rPr kumimoji="1" lang="ja-JP" altLang="en-US" sz="3200" dirty="0" smtClean="0"/>
              <a:t>商品に対しても親しみを感じやすいのではないか？</a:t>
            </a:r>
            <a:endParaRPr kumimoji="1" lang="ja-JP" altLang="en-US" sz="3200" dirty="0"/>
          </a:p>
        </p:txBody>
      </p:sp>
      <p:sp>
        <p:nvSpPr>
          <p:cNvPr id="6" name="下矢印 5"/>
          <p:cNvSpPr/>
          <p:nvPr/>
        </p:nvSpPr>
        <p:spPr>
          <a:xfrm>
            <a:off x="2044700" y="2438400"/>
            <a:ext cx="3949700" cy="1574800"/>
          </a:xfrm>
          <a:prstGeom prst="downArrow">
            <a:avLst/>
          </a:prstGeom>
          <a:solidFill>
            <a:srgbClr val="D6F6FE"/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193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仮説導出①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33</a:t>
            </a:fld>
            <a:endParaRPr 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altLang="ja-JP" dirty="0"/>
          </a:p>
          <a:p>
            <a:r>
              <a:rPr kumimoji="1" lang="ja-JP" altLang="en-US" dirty="0" smtClean="0"/>
              <a:t>＠</a:t>
            </a:r>
            <a:r>
              <a:rPr kumimoji="1" lang="en-US" altLang="ja-JP" dirty="0" err="1" smtClean="0"/>
              <a:t>cosme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・消費者が商品に対する評価クチコミをよせられ、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　またオリジナル商品企画に参加できる。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・消費者が自分の肌質や悩みにあった消費者の意見を　　　　　　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  知ることが出来る</a:t>
            </a:r>
            <a:r>
              <a:rPr lang="ja-JP" altLang="en-US" dirty="0"/>
              <a:t>。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 smtClean="0"/>
              <a:t>　・買いたいと考えている化粧品が自分の肌や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    </a:t>
            </a:r>
            <a:r>
              <a:rPr kumimoji="1" lang="ja-JP" altLang="en-US" dirty="0" smtClean="0"/>
              <a:t>ライフスタイルに合うものかどうかという点は購買を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  </a:t>
            </a:r>
            <a:r>
              <a:rPr kumimoji="1" lang="ja-JP" altLang="en-US" dirty="0" smtClean="0"/>
              <a:t>検討するのに非常に重要な点となる。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</a:t>
            </a:r>
            <a:r>
              <a:rPr kumimoji="1" lang="ja-JP" altLang="en-US" dirty="0" smtClean="0"/>
              <a:t>＠</a:t>
            </a:r>
            <a:r>
              <a:rPr kumimoji="1" lang="en-US" altLang="ja-JP" dirty="0" err="1" smtClean="0"/>
              <a:t>cosme</a:t>
            </a:r>
            <a:r>
              <a:rPr kumimoji="1" lang="ja-JP" altLang="en-US" dirty="0" smtClean="0"/>
              <a:t>に寄せられた数多くの商品に対するクチコミは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</a:t>
            </a:r>
            <a:r>
              <a:rPr kumimoji="1" lang="ja-JP" altLang="en-US" dirty="0" smtClean="0"/>
              <a:t>化粧品購入に有益な情報である。</a:t>
            </a:r>
            <a:endParaRPr kumimoji="1" lang="en-US" altLang="ja-JP" dirty="0" smtClean="0"/>
          </a:p>
          <a:p>
            <a:endParaRPr lang="en-US" altLang="ja-JP" dirty="0"/>
          </a:p>
          <a:p>
            <a:pPr marL="0" indent="0">
              <a:buNone/>
            </a:pPr>
            <a:r>
              <a:rPr lang="ja-JP" altLang="en-US" sz="1200" dirty="0" smtClean="0"/>
              <a:t>　　　　　　　　　　　　　　　　　　　　　　　</a:t>
            </a:r>
            <a:endParaRPr lang="en-US" altLang="ja-JP" sz="1200" dirty="0"/>
          </a:p>
          <a:p>
            <a:pPr marL="0" indent="0">
              <a:buNone/>
            </a:pPr>
            <a:r>
              <a:rPr lang="ja-JP" altLang="en-US" sz="1200" dirty="0" smtClean="0"/>
              <a:t>　　　　　　　　　　　　　　　　　　　　　　　　　　　　　　　　　　株式会社アイスタイル</a:t>
            </a:r>
            <a:r>
              <a:rPr lang="en-US" altLang="ja-JP" sz="1200" dirty="0" smtClean="0"/>
              <a:t>http</a:t>
            </a:r>
            <a:r>
              <a:rPr lang="en-US" altLang="ja-JP" sz="1200" dirty="0"/>
              <a:t>://www.waseda.jp/prj-riim/RIIM-CaseNo6_istyle2005.pdf</a:t>
            </a:r>
            <a:endParaRPr lang="en-US" altLang="ja-JP" sz="1200" dirty="0" smtClean="0"/>
          </a:p>
          <a:p>
            <a:pPr marL="0" indent="0">
              <a:buNone/>
            </a:pP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95227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仮説導出①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34</a:t>
            </a:fld>
            <a:endParaRPr 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750300" cy="4937760"/>
          </a:xfrm>
        </p:spPr>
        <p:txBody>
          <a:bodyPr/>
          <a:lstStyle/>
          <a:p>
            <a:endParaRPr kumimoji="1"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r>
              <a:rPr kumimoji="1" lang="ja-JP" altLang="en-US" dirty="0" smtClean="0"/>
              <a:t>＠</a:t>
            </a:r>
            <a:r>
              <a:rPr lang="en-US" altLang="ja-JP" dirty="0" err="1" smtClean="0"/>
              <a:t>cosme</a:t>
            </a:r>
            <a:r>
              <a:rPr kumimoji="1" lang="ja-JP" altLang="en-US" dirty="0" smtClean="0"/>
              <a:t>はコミュニティサイトに化粧品に関わる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kumimoji="1" lang="ja-JP" altLang="en-US" dirty="0" smtClean="0"/>
              <a:t>クチコミを投稿した人の年齢や肌・髪質などの詳細がわかる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pPr marL="0" indent="0" algn="ctr">
              <a:buNone/>
            </a:pPr>
            <a:r>
              <a:rPr kumimoji="1" lang="ja-JP" altLang="en-US" dirty="0" smtClean="0"/>
              <a:t>自分と似た人がオススメする商品が</a:t>
            </a:r>
            <a:endParaRPr kumimoji="1" lang="en-US" altLang="ja-JP" dirty="0" smtClean="0"/>
          </a:p>
          <a:p>
            <a:pPr marL="0" indent="0" algn="ctr">
              <a:buNone/>
            </a:pPr>
            <a:r>
              <a:rPr kumimoji="1" lang="ja-JP" altLang="en-US" dirty="0" smtClean="0"/>
              <a:t>自分にも合うのではないか？と感じる。</a:t>
            </a: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6" name="下矢印 5"/>
          <p:cNvSpPr/>
          <p:nvPr/>
        </p:nvSpPr>
        <p:spPr>
          <a:xfrm>
            <a:off x="3378200" y="3314700"/>
            <a:ext cx="2159000" cy="1092200"/>
          </a:xfrm>
          <a:prstGeom prst="downArrow">
            <a:avLst/>
          </a:prstGeom>
          <a:solidFill>
            <a:srgbClr val="B7F3FB"/>
          </a:solidFill>
          <a:ln w="571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88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仮説導出①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35</a:t>
            </a:fld>
            <a:endParaRPr 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顧客製品開発も消費者が自ら声を上げ商品に関する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   </a:t>
            </a:r>
            <a:r>
              <a:rPr kumimoji="1" lang="ja-JP" altLang="en-US" dirty="0" smtClean="0"/>
              <a:t>情報を提案している。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lang="ja-JP" altLang="en-US" dirty="0"/>
              <a:t>自分</a:t>
            </a:r>
            <a:r>
              <a:rPr lang="ja-JP" altLang="en-US" dirty="0" smtClean="0"/>
              <a:t>と同じような悩みまたは年齢や嗜好を持っている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</a:t>
            </a:r>
            <a:r>
              <a:rPr lang="ja-JP" altLang="en-US" dirty="0" smtClean="0"/>
              <a:t>消費者が作った商品と知ることで＠</a:t>
            </a:r>
            <a:r>
              <a:rPr lang="en-US" altLang="ja-JP" dirty="0" err="1" smtClean="0"/>
              <a:t>cosme</a:t>
            </a:r>
            <a:r>
              <a:rPr lang="ja-JP" altLang="en-US" dirty="0" smtClean="0"/>
              <a:t>と同じように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</a:t>
            </a:r>
            <a:r>
              <a:rPr lang="ja-JP" altLang="en-US" dirty="0" smtClean="0"/>
              <a:t>購買を検討するうえで非常に重要な点に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</a:t>
            </a:r>
            <a:r>
              <a:rPr lang="ja-JP" altLang="en-US" dirty="0" smtClean="0"/>
              <a:t>なってくるのではないか？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3576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922" y="2401888"/>
            <a:ext cx="6632575" cy="21066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仮説</a:t>
            </a:r>
            <a:r>
              <a:rPr kumimoji="1" lang="ja-JP" altLang="en-US" dirty="0" smtClean="0"/>
              <a:t>導出①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36</a:t>
            </a:fld>
            <a:endParaRPr 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"/>
          </p:nvPr>
        </p:nvSpPr>
        <p:spPr>
          <a:xfrm>
            <a:off x="1292222" y="2933700"/>
            <a:ext cx="6870700" cy="2905760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 参加者の特徴が分かるほうが一般消費者が</a:t>
            </a:r>
          </a:p>
          <a:p>
            <a:pPr marL="0" indent="0">
              <a:buNone/>
            </a:pPr>
            <a:r>
              <a:rPr lang="ja-JP" altLang="en-US" dirty="0"/>
              <a:t>   商品に親しみを持ちやすいのでは？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4867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仮説導出①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37</a:t>
            </a:fld>
            <a:endParaRPr 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"/>
          </p:nvPr>
        </p:nvSpPr>
        <p:spPr>
          <a:xfrm>
            <a:off x="609600" y="2628900"/>
            <a:ext cx="8204200" cy="3797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参加者の特徴がわかった上で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自分</a:t>
            </a:r>
            <a:r>
              <a:rPr lang="ja-JP" altLang="en-US" dirty="0"/>
              <a:t>と参加者に親近感を</a:t>
            </a:r>
            <a:r>
              <a:rPr lang="ja-JP" altLang="en-US" dirty="0" smtClean="0"/>
              <a:t>感じることにより</a:t>
            </a:r>
            <a:endParaRPr lang="ja-JP" altLang="en-US" dirty="0"/>
          </a:p>
          <a:p>
            <a:pPr marL="0" indent="0">
              <a:buNone/>
            </a:pPr>
            <a:r>
              <a:rPr lang="ja-JP" altLang="en-US" dirty="0" smtClean="0"/>
              <a:t>商品</a:t>
            </a:r>
            <a:r>
              <a:rPr lang="ja-JP" altLang="en-US" dirty="0"/>
              <a:t>への信頼につながり、その商品に</a:t>
            </a:r>
            <a:r>
              <a:rPr lang="ja-JP" altLang="en-US" u="sng" dirty="0">
                <a:solidFill>
                  <a:srgbClr val="FF0000"/>
                </a:solidFill>
              </a:rPr>
              <a:t>適合性</a:t>
            </a:r>
            <a:r>
              <a:rPr lang="ja-JP" altLang="en-US" dirty="0" smtClean="0"/>
              <a:t>を感じる。</a:t>
            </a:r>
            <a:endParaRPr lang="en-US" altLang="ja-JP" dirty="0" smtClean="0"/>
          </a:p>
          <a:p>
            <a:pPr marL="0" indent="0">
              <a:buNone/>
            </a:pPr>
            <a:endParaRPr lang="ja-JP" altLang="en-US" dirty="0"/>
          </a:p>
          <a:p>
            <a:endParaRPr lang="ja-JP" altLang="en-US" dirty="0"/>
          </a:p>
          <a:p>
            <a:pPr marL="0" indent="0">
              <a:buNone/>
            </a:pPr>
            <a:r>
              <a:rPr lang="ja-JP" altLang="en-US" dirty="0"/>
              <a:t>　　　　　　　　　　　　　　　　</a:t>
            </a:r>
            <a:r>
              <a:rPr lang="en-US" altLang="ja-JP" dirty="0"/>
              <a:t> </a:t>
            </a:r>
            <a:r>
              <a:rPr lang="en-US" altLang="ja-JP" dirty="0" smtClean="0"/>
              <a:t>           </a:t>
            </a:r>
            <a:r>
              <a:rPr lang="ja-JP" altLang="en-US" dirty="0"/>
              <a:t>　</a:t>
            </a:r>
            <a:r>
              <a:rPr lang="ja-JP" altLang="en-US" dirty="0" smtClean="0"/>
              <a:t>意味的</a:t>
            </a:r>
            <a:r>
              <a:rPr lang="ja-JP" altLang="en-US" dirty="0"/>
              <a:t>価値</a:t>
            </a:r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431800" y="2597150"/>
            <a:ext cx="7950200" cy="1968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右矢印 6"/>
          <p:cNvSpPr/>
          <p:nvPr/>
        </p:nvSpPr>
        <p:spPr>
          <a:xfrm rot="5400000">
            <a:off x="6025357" y="3987800"/>
            <a:ext cx="966785" cy="115570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385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対角する 2 つの角を丸めた四角形 5"/>
          <p:cNvSpPr/>
          <p:nvPr/>
        </p:nvSpPr>
        <p:spPr>
          <a:xfrm>
            <a:off x="482600" y="1828800"/>
            <a:ext cx="8369300" cy="3581400"/>
          </a:xfrm>
          <a:prstGeom prst="round2DiagRect">
            <a:avLst/>
          </a:prstGeom>
          <a:solidFill>
            <a:srgbClr val="FEE7FF"/>
          </a:solidFill>
          <a:ln w="285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solidFill>
                  <a:schemeClr val="tx1"/>
                </a:solidFill>
              </a:rPr>
              <a:t>参加者に親近感を感じることで</a:t>
            </a:r>
            <a:endParaRPr lang="en-US" altLang="ja-JP" sz="32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顧客参加型製品に適合性を感じ、</a:t>
            </a:r>
            <a:endParaRPr kumimoji="1" lang="en-US" altLang="ja-JP" sz="32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他の製品と差別化され、購買意欲が向上する。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仮説①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96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仮説①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39</a:t>
            </a:fld>
            <a:endParaRPr 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"/>
          </p:nvPr>
        </p:nvSpPr>
        <p:spPr>
          <a:xfrm>
            <a:off x="469900" y="2032000"/>
            <a:ext cx="8229600" cy="4937760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系１</a:t>
            </a:r>
            <a:r>
              <a:rPr lang="ja-JP" altLang="en-US" dirty="0"/>
              <a:t>　</a:t>
            </a:r>
            <a:r>
              <a:rPr lang="ja-JP" altLang="en-US" dirty="0" smtClean="0"/>
              <a:t>参加者に親近感を感じることで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</a:t>
            </a:r>
            <a:r>
              <a:rPr lang="ja-JP" altLang="en-US" dirty="0"/>
              <a:t>　</a:t>
            </a:r>
            <a:r>
              <a:rPr lang="ja-JP" altLang="en-US" dirty="0" smtClean="0"/>
              <a:t>　　　顧客参加型製品に適合性を感じやすい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sz="2800" dirty="0"/>
          </a:p>
          <a:p>
            <a:r>
              <a:rPr lang="ja-JP" altLang="en-US" sz="2800" dirty="0" smtClean="0"/>
              <a:t>系２　顧客参加型製品に適合性を感じることで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/>
              <a:t>　</a:t>
            </a:r>
            <a:r>
              <a:rPr lang="ja-JP" altLang="en-US" sz="2800" dirty="0" smtClean="0"/>
              <a:t>　　　　通常の製品との差別化がされる</a:t>
            </a:r>
            <a:endParaRPr lang="en-US" altLang="ja-JP" sz="2800" dirty="0" smtClean="0"/>
          </a:p>
          <a:p>
            <a:pPr marL="0" indent="0">
              <a:buNone/>
            </a:pPr>
            <a:endParaRPr lang="en-US" altLang="ja-JP" sz="2800" dirty="0"/>
          </a:p>
          <a:p>
            <a:r>
              <a:rPr lang="ja-JP" altLang="en-US" sz="2800" dirty="0" smtClean="0"/>
              <a:t>系３　差別化されることで顧客参加型製品に対する　　　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/>
              <a:t>　　　　　購買意欲が向上する</a:t>
            </a:r>
          </a:p>
          <a:p>
            <a:endParaRPr lang="ja-JP" altLang="en-US" sz="2800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7615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はじめに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4</a:t>
            </a:fld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469900" y="1684338"/>
            <a:ext cx="8343900" cy="4335462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現代の消費の傾向は多様化し、世の中に商品が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</a:t>
            </a:r>
            <a:r>
              <a:rPr kumimoji="1" lang="ja-JP" altLang="en-US" dirty="0" smtClean="0"/>
              <a:t>溢れている。</a:t>
            </a:r>
            <a:endParaRPr kumimoji="1" lang="en-US" altLang="ja-JP" dirty="0" smtClean="0"/>
          </a:p>
          <a:p>
            <a:r>
              <a:rPr lang="ja-JP" altLang="en-US" dirty="0" smtClean="0"/>
              <a:t>機能で差別化できなくなり、コモディティ化が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</a:t>
            </a:r>
            <a:r>
              <a:rPr lang="ja-JP" altLang="en-US" dirty="0" smtClean="0"/>
              <a:t>問題となっている。</a:t>
            </a:r>
            <a:endParaRPr lang="en-US" altLang="ja-JP" dirty="0" smtClean="0"/>
          </a:p>
          <a:p>
            <a:r>
              <a:rPr kumimoji="1" lang="ja-JP" altLang="en-US" dirty="0" smtClean="0"/>
              <a:t>企業が消費者に一方的</a:t>
            </a:r>
            <a:r>
              <a:rPr lang="ja-JP" altLang="en-US" dirty="0" smtClean="0"/>
              <a:t>に商</a:t>
            </a:r>
            <a:r>
              <a:rPr kumimoji="1" lang="ja-JP" altLang="en-US" dirty="0" smtClean="0"/>
              <a:t>品を提供するだけでは、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</a:t>
            </a:r>
            <a:r>
              <a:rPr kumimoji="1" lang="ja-JP" altLang="en-US" dirty="0" smtClean="0"/>
              <a:t>たくさんある商品の中から選んでもらうことは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</a:t>
            </a:r>
            <a:r>
              <a:rPr kumimoji="1" lang="ja-JP" altLang="en-US" dirty="0" smtClean="0"/>
              <a:t>難しくなってきているのではないかという印象を受けた。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では消費者はなにを重視しているのだろうか？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7655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99" y="4191000"/>
            <a:ext cx="1765771" cy="2055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円形吹き出し 5"/>
          <p:cNvSpPr/>
          <p:nvPr/>
        </p:nvSpPr>
        <p:spPr>
          <a:xfrm>
            <a:off x="698500" y="1333500"/>
            <a:ext cx="7607300" cy="2628900"/>
          </a:xfrm>
          <a:prstGeom prst="wedgeEllipseCallout">
            <a:avLst>
              <a:gd name="adj1" fmla="val -32913"/>
              <a:gd name="adj2" fmla="val 65064"/>
            </a:avLst>
          </a:prstGeom>
          <a:solidFill>
            <a:srgbClr val="D6F6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仮説導出②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40</a:t>
            </a:fld>
            <a:endParaRPr 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"/>
          </p:nvPr>
        </p:nvSpPr>
        <p:spPr>
          <a:xfrm>
            <a:off x="977900" y="744220"/>
            <a:ext cx="7327900" cy="4366260"/>
          </a:xfrm>
        </p:spPr>
        <p:txBody>
          <a:bodyPr/>
          <a:lstStyle/>
          <a:p>
            <a:endParaRPr kumimoji="1" lang="en-US" altLang="ja-JP" dirty="0" smtClean="0"/>
          </a:p>
          <a:p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 smtClean="0"/>
              <a:t>製品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度きりではなく、脱コモディティ化する為に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企業自体を差別化することは出来ないだろうか？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12365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仮説導出②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41</a:t>
            </a:fld>
            <a:endParaRPr 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ja-JP" dirty="0"/>
              <a:t>Q</a:t>
            </a:r>
            <a:r>
              <a:rPr lang="ja-JP" altLang="en-US" dirty="0"/>
              <a:t>：消費者参加型の商品開発を行う企業について</a:t>
            </a:r>
            <a:r>
              <a:rPr lang="ja-JP" altLang="en-US" dirty="0" smtClean="0"/>
              <a:t>、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　どんな</a:t>
            </a:r>
            <a:r>
              <a:rPr lang="ja-JP" altLang="en-US" dirty="0"/>
              <a:t>印象を受けますか？</a:t>
            </a:r>
          </a:p>
          <a:p>
            <a:endParaRPr lang="ja-JP" altLang="en-US" dirty="0"/>
          </a:p>
          <a:p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5457866" y="5803325"/>
            <a:ext cx="20858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/>
              <a:t>（</a:t>
            </a:r>
            <a:r>
              <a:rPr lang="en-US" altLang="ja-JP" sz="1000" dirty="0"/>
              <a:t>2000/11/8</a:t>
            </a:r>
            <a:r>
              <a:rPr lang="ja-JP" altLang="en-US" sz="1000" dirty="0"/>
              <a:t>調査 男女各</a:t>
            </a:r>
            <a:r>
              <a:rPr lang="en-US" altLang="ja-JP" sz="1000" dirty="0"/>
              <a:t>150</a:t>
            </a:r>
            <a:r>
              <a:rPr lang="ja-JP" altLang="en-US" sz="1000" dirty="0"/>
              <a:t>・計</a:t>
            </a:r>
            <a:r>
              <a:rPr lang="en-US" altLang="ja-JP" sz="1000" dirty="0" smtClean="0"/>
              <a:t>300</a:t>
            </a:r>
            <a:r>
              <a:rPr lang="ja-JP" altLang="en-US" sz="1000" dirty="0" smtClean="0"/>
              <a:t>）</a:t>
            </a:r>
            <a:endParaRPr lang="en-US" altLang="ja-JP" sz="1000" dirty="0" smtClean="0"/>
          </a:p>
        </p:txBody>
      </p:sp>
      <p:sp>
        <p:nvSpPr>
          <p:cNvPr id="7" name="正方形/長方形 6"/>
          <p:cNvSpPr/>
          <p:nvPr/>
        </p:nvSpPr>
        <p:spPr>
          <a:xfrm>
            <a:off x="4572000" y="6064935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050" dirty="0" smtClean="0"/>
              <a:t>インターネットコム</a:t>
            </a:r>
            <a:r>
              <a:rPr lang="en-US" altLang="ja-JP" sz="1050" dirty="0" smtClean="0"/>
              <a:t>http</a:t>
            </a:r>
            <a:r>
              <a:rPr lang="en-US" altLang="ja-JP" sz="1050" dirty="0"/>
              <a:t>://internetcom.jp/research/20001109/1.html</a:t>
            </a:r>
            <a:endParaRPr lang="ja-JP" altLang="en-US" sz="1050" dirty="0"/>
          </a:p>
        </p:txBody>
      </p:sp>
      <p:graphicFrame>
        <p:nvGraphicFramePr>
          <p:cNvPr id="8" name="グラフ 7"/>
          <p:cNvGraphicFramePr/>
          <p:nvPr>
            <p:extLst>
              <p:ext uri="{D42A27DB-BD31-4B8C-83A1-F6EECF244321}">
                <p14:modId xmlns:p14="http://schemas.microsoft.com/office/powerpoint/2010/main" val="1869196951"/>
              </p:ext>
            </p:extLst>
          </p:nvPr>
        </p:nvGraphicFramePr>
        <p:xfrm>
          <a:off x="323160" y="2425700"/>
          <a:ext cx="3880540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グラフ 8"/>
          <p:cNvGraphicFramePr/>
          <p:nvPr>
            <p:extLst>
              <p:ext uri="{D42A27DB-BD31-4B8C-83A1-F6EECF244321}">
                <p14:modId xmlns:p14="http://schemas.microsoft.com/office/powerpoint/2010/main" val="3618368765"/>
              </p:ext>
            </p:extLst>
          </p:nvPr>
        </p:nvGraphicFramePr>
        <p:xfrm>
          <a:off x="4572000" y="2362200"/>
          <a:ext cx="4140200" cy="248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738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仮説導出②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42</a:t>
            </a:fld>
            <a:endParaRPr 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775700" cy="4937760"/>
          </a:xfrm>
        </p:spPr>
        <p:txBody>
          <a:bodyPr>
            <a:normAutofit/>
          </a:bodyPr>
          <a:lstStyle/>
          <a:p>
            <a:r>
              <a:rPr lang="ja-JP" altLang="en-US" dirty="0"/>
              <a:t>調査会社のニールセン</a:t>
            </a:r>
            <a:r>
              <a:rPr lang="ja-JP" altLang="en-US" dirty="0" smtClean="0"/>
              <a:t>が実施</a:t>
            </a:r>
            <a:r>
              <a:rPr lang="ja-JP" altLang="en-US" dirty="0"/>
              <a:t>した</a:t>
            </a:r>
            <a:r>
              <a:rPr lang="ja-JP" altLang="en-US" dirty="0" smtClean="0"/>
              <a:t>調査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　　　　（</a:t>
            </a:r>
            <a:r>
              <a:rPr lang="ja-JP" altLang="en-US" dirty="0"/>
              <a:t>日本を含む世界</a:t>
            </a:r>
            <a:r>
              <a:rPr lang="en-US" altLang="ja-JP" dirty="0"/>
              <a:t>50</a:t>
            </a:r>
            <a:r>
              <a:rPr lang="ja-JP" altLang="en-US" dirty="0"/>
              <a:t>ヶ国で</a:t>
            </a:r>
            <a:r>
              <a:rPr lang="en-US" altLang="ja-JP" dirty="0"/>
              <a:t>25,000</a:t>
            </a:r>
            <a:r>
              <a:rPr lang="ja-JP" altLang="en-US" dirty="0"/>
              <a:t>人以上を</a:t>
            </a:r>
            <a:r>
              <a:rPr lang="ja-JP" altLang="en-US" dirty="0" smtClean="0"/>
              <a:t>対象）</a:t>
            </a:r>
            <a:endParaRPr lang="en-US" altLang="ja-JP" dirty="0" smtClean="0"/>
          </a:p>
          <a:p>
            <a:r>
              <a:rPr lang="ja-JP" altLang="en-US" dirty="0" smtClean="0"/>
              <a:t>消費者が最も</a:t>
            </a:r>
            <a:r>
              <a:rPr lang="ja-JP" altLang="en-US" dirty="0"/>
              <a:t>信頼する情報源は</a:t>
            </a:r>
            <a:r>
              <a:rPr lang="ja-JP" altLang="en-US" dirty="0">
                <a:solidFill>
                  <a:srgbClr val="FF0000"/>
                </a:solidFill>
              </a:rPr>
              <a:t>「知人からの推奨</a:t>
            </a:r>
            <a:r>
              <a:rPr lang="ja-JP" altLang="en-US" dirty="0" smtClean="0">
                <a:solidFill>
                  <a:srgbClr val="FF0000"/>
                </a:solidFill>
              </a:rPr>
              <a:t>」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</a:t>
            </a:r>
            <a:r>
              <a:rPr lang="ja-JP" altLang="en-US" dirty="0" smtClean="0"/>
              <a:t>　→</a:t>
            </a:r>
            <a:r>
              <a:rPr lang="en-US" altLang="ja-JP" dirty="0" smtClean="0"/>
              <a:t>2009</a:t>
            </a:r>
            <a:r>
              <a:rPr lang="ja-JP" altLang="en-US" dirty="0"/>
              <a:t>年</a:t>
            </a:r>
            <a:r>
              <a:rPr lang="en-US" altLang="ja-JP" dirty="0"/>
              <a:t>4</a:t>
            </a:r>
            <a:r>
              <a:rPr lang="ja-JP" altLang="en-US" dirty="0"/>
              <a:t>月調査では信頼度が</a:t>
            </a:r>
            <a:r>
              <a:rPr lang="en-US" altLang="ja-JP" dirty="0"/>
              <a:t>90</a:t>
            </a:r>
            <a:r>
              <a:rPr lang="en-US" altLang="ja-JP" dirty="0" smtClean="0"/>
              <a:t>%</a:t>
            </a: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　　　ニールセン</a:t>
            </a:r>
            <a:r>
              <a:rPr lang="ja-JP" altLang="en-US" dirty="0"/>
              <a:t>の調査結果から</a:t>
            </a:r>
            <a:r>
              <a:rPr lang="ja-JP" altLang="en-US" dirty="0" smtClean="0"/>
              <a:t>、消費者は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ja-JP" altLang="en-US" dirty="0" smtClean="0">
                <a:solidFill>
                  <a:srgbClr val="FF0000"/>
                </a:solidFill>
              </a:rPr>
              <a:t>  　　　</a:t>
            </a:r>
            <a:r>
              <a:rPr lang="ja-JP" altLang="en-US" u="sng" dirty="0" smtClean="0">
                <a:solidFill>
                  <a:srgbClr val="FF0000"/>
                </a:solidFill>
              </a:rPr>
              <a:t>自分</a:t>
            </a:r>
            <a:r>
              <a:rPr lang="ja-JP" altLang="en-US" u="sng" dirty="0">
                <a:solidFill>
                  <a:srgbClr val="FF0000"/>
                </a:solidFill>
              </a:rPr>
              <a:t>たちと</a:t>
            </a:r>
            <a:r>
              <a:rPr lang="ja-JP" altLang="en-US" u="sng" dirty="0" smtClean="0">
                <a:solidFill>
                  <a:srgbClr val="FF0000"/>
                </a:solidFill>
              </a:rPr>
              <a:t>同じ消費者</a:t>
            </a:r>
            <a:r>
              <a:rPr lang="ja-JP" altLang="en-US" u="sng" dirty="0">
                <a:solidFill>
                  <a:srgbClr val="FF0000"/>
                </a:solidFill>
              </a:rPr>
              <a:t>サイドから</a:t>
            </a:r>
            <a:r>
              <a:rPr lang="ja-JP" altLang="en-US" u="sng" dirty="0" smtClean="0">
                <a:solidFill>
                  <a:srgbClr val="FF0000"/>
                </a:solidFill>
              </a:rPr>
              <a:t>の声</a:t>
            </a:r>
            <a:r>
              <a:rPr lang="ja-JP" altLang="en-US" u="sng" dirty="0">
                <a:solidFill>
                  <a:srgbClr val="FF0000"/>
                </a:solidFill>
              </a:rPr>
              <a:t>をより</a:t>
            </a:r>
            <a:r>
              <a:rPr lang="ja-JP" altLang="en-US" u="sng" dirty="0" smtClean="0">
                <a:solidFill>
                  <a:srgbClr val="FF0000"/>
                </a:solidFill>
              </a:rPr>
              <a:t>信頼</a:t>
            </a:r>
            <a:r>
              <a:rPr lang="ja-JP" altLang="en-US" dirty="0" smtClean="0"/>
              <a:t>する。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sz="1200" dirty="0" smtClean="0"/>
              <a:t>                                                                   </a:t>
            </a:r>
            <a:endParaRPr lang="en-US" altLang="ja-JP" sz="1200" dirty="0" smtClean="0"/>
          </a:p>
          <a:p>
            <a:pPr marL="0" indent="0">
              <a:buNone/>
            </a:pPr>
            <a:r>
              <a:rPr lang="en-US" altLang="ja-JP" sz="1200" dirty="0"/>
              <a:t> </a:t>
            </a:r>
            <a:r>
              <a:rPr lang="en-US" altLang="ja-JP" sz="1200" dirty="0" smtClean="0"/>
              <a:t>                                                                              </a:t>
            </a:r>
            <a:r>
              <a:rPr lang="ja-JP" altLang="en-US" sz="1200" dirty="0" smtClean="0"/>
              <a:t> </a:t>
            </a:r>
            <a:endParaRPr lang="en-US" altLang="ja-JP" sz="1200" dirty="0" smtClean="0"/>
          </a:p>
          <a:p>
            <a:pPr marL="0" indent="0">
              <a:buNone/>
            </a:pPr>
            <a:endParaRPr lang="en-US" altLang="ja-JP" sz="1200" dirty="0"/>
          </a:p>
          <a:p>
            <a:pPr marL="0" indent="0">
              <a:buNone/>
            </a:pPr>
            <a:endParaRPr lang="en-US" altLang="ja-JP" sz="1200" dirty="0" smtClean="0"/>
          </a:p>
          <a:p>
            <a:pPr marL="0" indent="0">
              <a:buNone/>
            </a:pPr>
            <a:endParaRPr lang="en-US" altLang="ja-JP" sz="1200" dirty="0"/>
          </a:p>
          <a:p>
            <a:pPr marL="0" indent="0">
              <a:buNone/>
            </a:pPr>
            <a:r>
              <a:rPr lang="ja-JP" altLang="en-US" sz="1200" dirty="0"/>
              <a:t>　</a:t>
            </a:r>
            <a:r>
              <a:rPr lang="ja-JP" altLang="en-US" sz="1200" dirty="0" smtClean="0"/>
              <a:t>　　　　　　　　　　　　　　　　　　　　　　　　　　　　　　　情報の種類と信頼性について</a:t>
            </a:r>
            <a:r>
              <a:rPr lang="en-US" altLang="ja-JP" sz="1200" dirty="0" smtClean="0"/>
              <a:t>http://www.util.co.jp/article/14443962.html</a:t>
            </a:r>
            <a:endParaRPr lang="en-US" altLang="ja-JP" sz="1200" dirty="0"/>
          </a:p>
          <a:p>
            <a:endParaRPr lang="ja-JP" altLang="en-US" dirty="0"/>
          </a:p>
          <a:p>
            <a:pPr marL="0" indent="0">
              <a:buNone/>
            </a:pPr>
            <a:endParaRPr lang="ja-JP" altLang="en-US" dirty="0"/>
          </a:p>
        </p:txBody>
      </p:sp>
      <p:sp>
        <p:nvSpPr>
          <p:cNvPr id="6" name="右矢印 5"/>
          <p:cNvSpPr/>
          <p:nvPr/>
        </p:nvSpPr>
        <p:spPr>
          <a:xfrm>
            <a:off x="393700" y="3695700"/>
            <a:ext cx="1066800" cy="787400"/>
          </a:xfrm>
          <a:prstGeom prst="rightArrow">
            <a:avLst/>
          </a:prstGeom>
          <a:solidFill>
            <a:srgbClr val="D6F6FE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991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仮説②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43</a:t>
            </a:fld>
            <a:endParaRPr 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対角する 2 つの角を丸めた四角形 5"/>
          <p:cNvSpPr/>
          <p:nvPr/>
        </p:nvSpPr>
        <p:spPr>
          <a:xfrm>
            <a:off x="444500" y="1739900"/>
            <a:ext cx="8331200" cy="3619500"/>
          </a:xfrm>
          <a:prstGeom prst="round2DiagRect">
            <a:avLst/>
          </a:prstGeom>
          <a:solidFill>
            <a:srgbClr val="FEE7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一般消費者は、消費者の声を信頼する</a:t>
            </a:r>
            <a:r>
              <a:rPr kumimoji="1" lang="ja-JP" altLang="en-US" sz="3200" dirty="0">
                <a:solidFill>
                  <a:schemeClr val="tx1"/>
                </a:solidFill>
              </a:rPr>
              <a:t>こと</a:t>
            </a:r>
            <a:r>
              <a:rPr kumimoji="1" lang="ja-JP" altLang="en-US" sz="3200" dirty="0" smtClean="0">
                <a:solidFill>
                  <a:schemeClr val="tx1"/>
                </a:solidFill>
              </a:rPr>
              <a:t>で</a:t>
            </a:r>
            <a:endParaRPr kumimoji="1" lang="en-US" altLang="ja-JP" sz="32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顧客参加型製品開発</a:t>
            </a:r>
            <a:r>
              <a:rPr kumimoji="1" lang="ja-JP" altLang="en-US" sz="3200" dirty="0" smtClean="0">
                <a:solidFill>
                  <a:schemeClr val="tx1"/>
                </a:solidFill>
              </a:rPr>
              <a:t>を行っている製品に</a:t>
            </a:r>
            <a:endParaRPr kumimoji="1" lang="en-US" altLang="ja-JP" sz="32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好印象を</a:t>
            </a:r>
            <a:r>
              <a:rPr kumimoji="1" lang="ja-JP" altLang="en-US" sz="3200" smtClean="0">
                <a:solidFill>
                  <a:schemeClr val="tx1"/>
                </a:solidFill>
              </a:rPr>
              <a:t>持ち、企業</a:t>
            </a:r>
            <a:r>
              <a:rPr kumimoji="1" lang="ja-JP" altLang="en-US" sz="3200" dirty="0" smtClean="0">
                <a:solidFill>
                  <a:schemeClr val="tx1"/>
                </a:solidFill>
              </a:rPr>
              <a:t>ブランドが確立される。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67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仮説②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44</a:t>
            </a:fld>
            <a:endParaRPr 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382000" cy="4937760"/>
          </a:xfrm>
        </p:spPr>
        <p:txBody>
          <a:bodyPr/>
          <a:lstStyle/>
          <a:p>
            <a:r>
              <a:rPr kumimoji="1" lang="ja-JP" altLang="en-US" dirty="0" smtClean="0"/>
              <a:t>系１　</a:t>
            </a:r>
            <a:r>
              <a:rPr lang="ja-JP" altLang="en-US" dirty="0" smtClean="0"/>
              <a:t>消費者の声を信頼することで、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  </a:t>
            </a:r>
            <a:r>
              <a:rPr lang="ja-JP" altLang="en-US" dirty="0" smtClean="0"/>
              <a:t>      消費者</a:t>
            </a:r>
            <a:r>
              <a:rPr kumimoji="1" lang="ja-JP" altLang="en-US" dirty="0" smtClean="0"/>
              <a:t>の意見を取り入れ</a:t>
            </a:r>
            <a:r>
              <a:rPr lang="ja-JP" altLang="en-US" dirty="0"/>
              <a:t>た</a:t>
            </a:r>
            <a:r>
              <a:rPr lang="ja-JP" altLang="en-US" dirty="0" smtClean="0"/>
              <a:t>製品</a:t>
            </a:r>
            <a:r>
              <a:rPr kumimoji="1" lang="ja-JP" altLang="en-US" dirty="0" smtClean="0"/>
              <a:t>に好印象を持つ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系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　</a:t>
            </a:r>
            <a:r>
              <a:rPr lang="ja-JP" altLang="en-US" dirty="0" smtClean="0"/>
              <a:t>顧客参加型製品開発</a:t>
            </a:r>
            <a:r>
              <a:rPr kumimoji="1" lang="ja-JP" altLang="en-US" dirty="0" smtClean="0"/>
              <a:t>を行うことにより、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</a:t>
            </a:r>
            <a:r>
              <a:rPr lang="ja-JP" altLang="en-US" dirty="0"/>
              <a:t> </a:t>
            </a:r>
            <a:r>
              <a:rPr lang="ja-JP" altLang="en-US" dirty="0" smtClean="0"/>
              <a:t>    </a:t>
            </a:r>
            <a:r>
              <a:rPr kumimoji="1" lang="ja-JP" altLang="en-US" dirty="0" smtClean="0"/>
              <a:t>企業ブランドが確立される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4707387"/>
            <a:ext cx="2882900" cy="161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66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調査概要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【</a:t>
            </a:r>
            <a:r>
              <a:rPr kumimoji="1" lang="ja-JP" altLang="en-US" dirty="0" smtClean="0"/>
              <a:t>調査対象</a:t>
            </a:r>
            <a:r>
              <a:rPr kumimoji="1" lang="en-US" altLang="ja-JP" dirty="0" smtClean="0"/>
              <a:t>】</a:t>
            </a:r>
            <a:r>
              <a:rPr kumimoji="1" lang="ja-JP" altLang="en-US" dirty="0" smtClean="0"/>
              <a:t>東洋大学１年生～４年生</a:t>
            </a:r>
            <a:endParaRPr kumimoji="1" lang="en-US" altLang="ja-JP" dirty="0" smtClean="0"/>
          </a:p>
          <a:p>
            <a:r>
              <a:rPr lang="en-US" altLang="ja-JP" dirty="0" smtClean="0"/>
              <a:t>【</a:t>
            </a:r>
            <a:r>
              <a:rPr lang="ja-JP" altLang="en-US" dirty="0" smtClean="0"/>
              <a:t>調査期間</a:t>
            </a:r>
            <a:r>
              <a:rPr lang="en-US" altLang="ja-JP" dirty="0" smtClean="0"/>
              <a:t>】</a:t>
            </a:r>
            <a:r>
              <a:rPr lang="ja-JP" altLang="en-US" dirty="0" smtClean="0"/>
              <a:t>２０１４年１２月１０日～１２日</a:t>
            </a:r>
            <a:endParaRPr lang="en-US" altLang="ja-JP" dirty="0" smtClean="0"/>
          </a:p>
          <a:p>
            <a:r>
              <a:rPr kumimoji="1" lang="en-US" altLang="ja-JP" dirty="0" smtClean="0"/>
              <a:t>【</a:t>
            </a:r>
            <a:r>
              <a:rPr kumimoji="1" lang="ja-JP" altLang="en-US" dirty="0" smtClean="0"/>
              <a:t>調査方法</a:t>
            </a:r>
            <a:r>
              <a:rPr kumimoji="1" lang="en-US" altLang="ja-JP" dirty="0" smtClean="0"/>
              <a:t>】</a:t>
            </a:r>
            <a:r>
              <a:rPr kumimoji="1" lang="ja-JP" altLang="en-US" dirty="0" smtClean="0"/>
              <a:t>質問紙を用いた調査</a:t>
            </a:r>
            <a:endParaRPr kumimoji="1" lang="en-US" altLang="ja-JP" dirty="0" smtClean="0"/>
          </a:p>
          <a:p>
            <a:r>
              <a:rPr lang="en-US" altLang="ja-JP" dirty="0" smtClean="0"/>
              <a:t>【</a:t>
            </a:r>
            <a:r>
              <a:rPr lang="ja-JP" altLang="en-US" dirty="0" smtClean="0"/>
              <a:t>サンプル数</a:t>
            </a:r>
            <a:r>
              <a:rPr lang="en-US" altLang="ja-JP" dirty="0" smtClean="0"/>
              <a:t>】</a:t>
            </a:r>
            <a:r>
              <a:rPr lang="ja-JP" altLang="en-US" dirty="0" smtClean="0"/>
              <a:t>仮説１　有効サンプル数　</a:t>
            </a:r>
            <a:r>
              <a:rPr lang="en-US" altLang="ja-JP" dirty="0" smtClean="0"/>
              <a:t>156</a:t>
            </a:r>
          </a:p>
          <a:p>
            <a:pPr marL="0" indent="0">
              <a:buNone/>
            </a:pPr>
            <a:r>
              <a:rPr kumimoji="1" lang="ja-JP" altLang="en-US" dirty="0"/>
              <a:t>　</a:t>
            </a:r>
            <a:r>
              <a:rPr kumimoji="1" lang="ja-JP" altLang="en-US" dirty="0" smtClean="0"/>
              <a:t>　　　　　　　　　仮説２　有効サンプル数　</a:t>
            </a:r>
            <a:r>
              <a:rPr kumimoji="1" lang="en-US" altLang="ja-JP" dirty="0" smtClean="0"/>
              <a:t>156</a:t>
            </a:r>
          </a:p>
          <a:p>
            <a:r>
              <a:rPr lang="en-US" altLang="ja-JP" dirty="0" smtClean="0"/>
              <a:t>【</a:t>
            </a:r>
            <a:r>
              <a:rPr lang="ja-JP" altLang="en-US" dirty="0" smtClean="0"/>
              <a:t>分析方法</a:t>
            </a:r>
            <a:r>
              <a:rPr lang="en-US" altLang="ja-JP" dirty="0" smtClean="0"/>
              <a:t>】</a:t>
            </a:r>
            <a:r>
              <a:rPr lang="ja-JP" altLang="en-US" dirty="0" smtClean="0"/>
              <a:t>単回帰分析</a:t>
            </a:r>
            <a:endParaRPr kumimoji="1" lang="ja-JP" alt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45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404" y="4058531"/>
            <a:ext cx="5715496" cy="2198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640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調査概要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0" y="1244600"/>
            <a:ext cx="9283700" cy="4937760"/>
          </a:xfrm>
        </p:spPr>
        <p:txBody>
          <a:bodyPr>
            <a:normAutofit lnSpcReduction="10000"/>
          </a:bodyPr>
          <a:lstStyle/>
          <a:p>
            <a:r>
              <a:rPr lang="ja-JP" altLang="en-US" dirty="0"/>
              <a:t>仮説</a:t>
            </a:r>
            <a:r>
              <a:rPr kumimoji="1" lang="ja-JP" altLang="en-US" dirty="0" smtClean="0"/>
              <a:t>①</a:t>
            </a:r>
            <a:endParaRPr kumimoji="1"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同じ製品にそれぞれ違う参加者</a:t>
            </a:r>
            <a:endParaRPr kumimoji="1" lang="en-US" altLang="ja-JP" dirty="0" smtClean="0"/>
          </a:p>
          <a:p>
            <a:pPr marL="0" indent="0">
              <a:buNone/>
            </a:pPr>
            <a:r>
              <a:rPr kumimoji="1" lang="ja-JP" altLang="en-US" sz="2400" dirty="0" smtClean="0"/>
              <a:t>（特徴の分からない消費者・都内の大学生・コーヒー好きな消費者）</a:t>
            </a:r>
            <a:r>
              <a:rPr kumimoji="1" lang="ja-JP" altLang="en-US" dirty="0" smtClean="0"/>
              <a:t>が開発に参加したという商品を作り、それぞれ別の消費者に</a:t>
            </a:r>
            <a:endParaRPr kumimoji="1"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回答してもらい、製品に対する効果を測定。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仮説②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同じ</a:t>
            </a:r>
            <a:r>
              <a:rPr lang="ja-JP" altLang="en-US" dirty="0"/>
              <a:t>製品にそれぞれ違う</a:t>
            </a:r>
            <a:r>
              <a:rPr lang="ja-JP" altLang="en-US" dirty="0" smtClean="0"/>
              <a:t>参加者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sz="2400" dirty="0" smtClean="0"/>
              <a:t>（</a:t>
            </a:r>
            <a:r>
              <a:rPr lang="ja-JP" altLang="en-US" sz="2400" dirty="0"/>
              <a:t>特徴の分からない消費者・都内の大学生・コーヒー好きな消費者）</a:t>
            </a:r>
            <a:r>
              <a:rPr lang="ja-JP" altLang="en-US" dirty="0"/>
              <a:t>が開発に参加したという商品を作り、それぞれ別の消費者</a:t>
            </a:r>
            <a:r>
              <a:rPr lang="ja-JP" altLang="en-US" dirty="0" smtClean="0"/>
              <a:t>に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回答</a:t>
            </a:r>
            <a:r>
              <a:rPr lang="ja-JP" altLang="en-US" dirty="0"/>
              <a:t>してもらい</a:t>
            </a:r>
            <a:r>
              <a:rPr lang="ja-JP" altLang="en-US" dirty="0" smtClean="0"/>
              <a:t>、製品・企業の印象に対する効果</a:t>
            </a:r>
            <a:r>
              <a:rPr lang="ja-JP" altLang="en-US" dirty="0"/>
              <a:t>を測定。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5" name="1 つの角を切り取った四角形 4"/>
          <p:cNvSpPr/>
          <p:nvPr/>
        </p:nvSpPr>
        <p:spPr>
          <a:xfrm>
            <a:off x="88900" y="1701800"/>
            <a:ext cx="8864600" cy="1854200"/>
          </a:xfrm>
          <a:prstGeom prst="snip1Rect">
            <a:avLst/>
          </a:prstGeom>
          <a:noFill/>
          <a:ln w="38100"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46</a:t>
            </a:fld>
            <a:endParaRPr lang="en-US"/>
          </a:p>
        </p:txBody>
      </p:sp>
      <p:sp>
        <p:nvSpPr>
          <p:cNvPr id="8" name="1 つの角を切り取った四角形 7"/>
          <p:cNvSpPr/>
          <p:nvPr/>
        </p:nvSpPr>
        <p:spPr>
          <a:xfrm>
            <a:off x="88900" y="4191000"/>
            <a:ext cx="8864600" cy="1727200"/>
          </a:xfrm>
          <a:prstGeom prst="snip1Rect">
            <a:avLst/>
          </a:prstGeom>
          <a:noFill/>
          <a:ln w="38100"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06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調査に使った製品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kumimoji="1" lang="ja-JP" altLang="en-US" dirty="0" smtClean="0"/>
              <a:t>サントリーが実際に販売している缶コーヒー</a:t>
            </a:r>
            <a:endParaRPr kumimoji="1" lang="en-US" altLang="ja-JP" dirty="0" smtClean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grpSp>
        <p:nvGrpSpPr>
          <p:cNvPr id="7" name="グループ化 6"/>
          <p:cNvGrpSpPr/>
          <p:nvPr/>
        </p:nvGrpSpPr>
        <p:grpSpPr>
          <a:xfrm>
            <a:off x="467544" y="2564904"/>
            <a:ext cx="2317749" cy="3168014"/>
            <a:chOff x="0" y="0"/>
            <a:chExt cx="2317897" cy="3168502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013" y="446567"/>
              <a:ext cx="861238" cy="935666"/>
            </a:xfrm>
            <a:prstGeom prst="rect">
              <a:avLst/>
            </a:prstGeom>
          </p:spPr>
        </p:pic>
        <p:pic>
          <p:nvPicPr>
            <p:cNvPr id="9" name="図 8" descr="l_10823-1.jp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2317897" cy="3168502"/>
            </a:xfrm>
            <a:prstGeom prst="rect">
              <a:avLst/>
            </a:prstGeom>
          </p:spPr>
        </p:pic>
      </p:grpSp>
      <p:sp>
        <p:nvSpPr>
          <p:cNvPr id="10" name="円/楕円 9"/>
          <p:cNvSpPr/>
          <p:nvPr/>
        </p:nvSpPr>
        <p:spPr>
          <a:xfrm>
            <a:off x="899592" y="2924944"/>
            <a:ext cx="1512168" cy="1008112"/>
          </a:xfrm>
          <a:prstGeom prst="ellipse">
            <a:avLst/>
          </a:prstGeom>
          <a:noFill/>
          <a:ln w="38100">
            <a:solidFill>
              <a:srgbClr val="B7F3F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827584" y="4941168"/>
            <a:ext cx="1584176" cy="648072"/>
          </a:xfrm>
          <a:prstGeom prst="ellipse">
            <a:avLst/>
          </a:prstGeom>
          <a:noFill/>
          <a:ln w="38100">
            <a:solidFill>
              <a:srgbClr val="B7F3F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3203848" y="2420888"/>
            <a:ext cx="4632052" cy="1512168"/>
          </a:xfrm>
          <a:prstGeom prst="rect">
            <a:avLst/>
          </a:prstGeom>
          <a:noFill/>
          <a:ln w="57150"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BOSS</a:t>
            </a:r>
            <a:r>
              <a:rPr kumimoji="1" lang="ja-JP" altLang="en-US" dirty="0" smtClean="0">
                <a:solidFill>
                  <a:schemeClr val="tx1"/>
                </a:solidFill>
              </a:rPr>
              <a:t>のブランドイメージがつかないようにするために排除して検証。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131840" y="4653136"/>
            <a:ext cx="4536504" cy="1152128"/>
          </a:xfrm>
          <a:prstGeom prst="rect">
            <a:avLst/>
          </a:prstGeom>
          <a:noFill/>
          <a:ln w="57150"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ここに顧客参加型であることを記述して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効果を検証。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15" name="直線コネクタ 14"/>
          <p:cNvCxnSpPr>
            <a:stCxn id="10" idx="6"/>
            <a:endCxn id="12" idx="1"/>
          </p:cNvCxnSpPr>
          <p:nvPr/>
        </p:nvCxnSpPr>
        <p:spPr>
          <a:xfrm flipV="1">
            <a:off x="2411760" y="3176972"/>
            <a:ext cx="792088" cy="252028"/>
          </a:xfrm>
          <a:prstGeom prst="line">
            <a:avLst/>
          </a:prstGeom>
          <a:ln w="38100">
            <a:solidFill>
              <a:srgbClr val="B7F3F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>
            <a:stCxn id="11" idx="6"/>
            <a:endCxn id="13" idx="1"/>
          </p:cNvCxnSpPr>
          <p:nvPr/>
        </p:nvCxnSpPr>
        <p:spPr>
          <a:xfrm flipV="1">
            <a:off x="2411760" y="5229200"/>
            <a:ext cx="720080" cy="36004"/>
          </a:xfrm>
          <a:prstGeom prst="line">
            <a:avLst/>
          </a:prstGeom>
          <a:ln w="38100">
            <a:solidFill>
              <a:srgbClr val="B7F3F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47</a:t>
            </a:fld>
            <a:endParaRPr 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467" y="3041623"/>
            <a:ext cx="712417" cy="78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440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8900" y="0"/>
            <a:ext cx="8851900" cy="1143000"/>
          </a:xfrm>
        </p:spPr>
        <p:txBody>
          <a:bodyPr>
            <a:normAutofit/>
          </a:bodyPr>
          <a:lstStyle/>
          <a:p>
            <a:r>
              <a:rPr kumimoji="1" lang="ja-JP" altLang="en-US" sz="3200" dirty="0" smtClean="0"/>
              <a:t>調査に使用した参加者とそれに対する説明内容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4300" y="1119138"/>
            <a:ext cx="8686800" cy="5105400"/>
          </a:xfrm>
        </p:spPr>
        <p:txBody>
          <a:bodyPr>
            <a:normAutofit/>
          </a:bodyPr>
          <a:lstStyle/>
          <a:p>
            <a:r>
              <a:rPr kumimoji="1" lang="ja-JP" altLang="en-US" sz="1800" dirty="0" smtClean="0"/>
              <a:t>パターン１</a:t>
            </a:r>
            <a:endParaRPr kumimoji="1" lang="en-US" altLang="ja-JP" sz="1800" dirty="0" smtClean="0"/>
          </a:p>
          <a:p>
            <a:pPr marL="0" indent="0">
              <a:buNone/>
            </a:pPr>
            <a:r>
              <a:rPr lang="ja-JP" altLang="en-US" sz="1800" dirty="0" smtClean="0"/>
              <a:t>参加者：</a:t>
            </a:r>
            <a:r>
              <a:rPr lang="ja-JP" altLang="en-US" sz="1800" u="sng" dirty="0" smtClean="0">
                <a:solidFill>
                  <a:srgbClr val="FF0000"/>
                </a:solidFill>
              </a:rPr>
              <a:t>消費者（特徴は不明）</a:t>
            </a:r>
            <a:endParaRPr lang="en-US" altLang="ja-JP" sz="1800" u="sng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ja-JP" altLang="en-US" sz="1800" dirty="0" smtClean="0"/>
              <a:t>この製品は消費者と開発陣が討論を行い、製品の味やパッケージを決定しました。</a:t>
            </a:r>
            <a:endParaRPr lang="en-US" altLang="ja-JP" sz="1800" dirty="0" smtClean="0"/>
          </a:p>
          <a:p>
            <a:r>
              <a:rPr kumimoji="1" lang="ja-JP" altLang="en-US" sz="1800" dirty="0" smtClean="0"/>
              <a:t>パターン２</a:t>
            </a:r>
            <a:endParaRPr kumimoji="1" lang="en-US" altLang="ja-JP" sz="1800" dirty="0" smtClean="0"/>
          </a:p>
          <a:p>
            <a:pPr marL="0" indent="0">
              <a:buNone/>
            </a:pPr>
            <a:r>
              <a:rPr lang="ja-JP" altLang="en-US" sz="1800" dirty="0" smtClean="0"/>
              <a:t>参加者：</a:t>
            </a:r>
            <a:r>
              <a:rPr lang="ja-JP" altLang="en-US" sz="1800" u="sng" dirty="0" smtClean="0">
                <a:solidFill>
                  <a:srgbClr val="FF0000"/>
                </a:solidFill>
              </a:rPr>
              <a:t>都内の大学生</a:t>
            </a:r>
            <a:endParaRPr lang="en-US" altLang="ja-JP" sz="1800" u="sng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ja-JP" altLang="en-US" sz="1800" dirty="0"/>
              <a:t>この製品は都内の大学生と開発陣</a:t>
            </a:r>
            <a:r>
              <a:rPr lang="ja-JP" altLang="en-US" sz="1800" dirty="0" smtClean="0"/>
              <a:t>が討論</a:t>
            </a:r>
            <a:r>
              <a:rPr lang="ja-JP" altLang="en-US" sz="1800" dirty="0"/>
              <a:t>を行い、製品の味やパッケージ</a:t>
            </a:r>
            <a:r>
              <a:rPr lang="ja-JP" altLang="en-US" sz="1800" dirty="0" smtClean="0"/>
              <a:t>を決定しました。</a:t>
            </a:r>
            <a:endParaRPr lang="en-US" altLang="ja-JP" sz="1800" dirty="0" smtClean="0"/>
          </a:p>
          <a:p>
            <a:r>
              <a:rPr lang="ja-JP" altLang="en-US" sz="1800" dirty="0" smtClean="0"/>
              <a:t>パターン３</a:t>
            </a:r>
            <a:endParaRPr lang="en-US" altLang="ja-JP" sz="1800" dirty="0" smtClean="0"/>
          </a:p>
          <a:p>
            <a:pPr marL="0" indent="0">
              <a:buNone/>
            </a:pPr>
            <a:r>
              <a:rPr lang="ja-JP" altLang="en-US" sz="1800" dirty="0" smtClean="0"/>
              <a:t>参加者：</a:t>
            </a:r>
            <a:r>
              <a:rPr lang="ja-JP" altLang="en-US" sz="1800" u="sng" dirty="0" smtClean="0">
                <a:solidFill>
                  <a:srgbClr val="FF0000"/>
                </a:solidFill>
              </a:rPr>
              <a:t>コーヒー好きの消費者</a:t>
            </a:r>
            <a:endParaRPr lang="en-US" altLang="ja-JP" sz="1800" u="sng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ja-JP" altLang="en-US" sz="1800" dirty="0" smtClean="0"/>
              <a:t>この製品はコーヒー好きの消費者と開発陣が討論を行い、製品の味やパッケージを</a:t>
            </a:r>
            <a:endParaRPr lang="en-US" altLang="ja-JP" sz="1800" dirty="0" smtClean="0"/>
          </a:p>
          <a:p>
            <a:pPr marL="0" indent="0">
              <a:buNone/>
            </a:pPr>
            <a:r>
              <a:rPr lang="ja-JP" altLang="en-US" sz="1800" dirty="0" smtClean="0"/>
              <a:t>決定しました。</a:t>
            </a:r>
            <a:endParaRPr lang="en-US" altLang="ja-JP" sz="1800" dirty="0" smtClean="0"/>
          </a:p>
          <a:p>
            <a:pPr marL="0" indent="0">
              <a:buNone/>
            </a:pPr>
            <a:endParaRPr lang="en-US" altLang="ja-JP" sz="1800" dirty="0" smtClean="0"/>
          </a:p>
          <a:p>
            <a:pPr marL="0" indent="0">
              <a:buNone/>
            </a:pPr>
            <a:endParaRPr lang="ja-JP" altLang="en-US" sz="1800" dirty="0"/>
          </a:p>
          <a:p>
            <a:endParaRPr kumimoji="1" lang="ja-JP" altLang="en-US" sz="1800" dirty="0"/>
          </a:p>
        </p:txBody>
      </p:sp>
      <p:sp>
        <p:nvSpPr>
          <p:cNvPr id="4" name="正方形/長方形 3"/>
          <p:cNvSpPr/>
          <p:nvPr/>
        </p:nvSpPr>
        <p:spPr>
          <a:xfrm>
            <a:off x="306760" y="5301208"/>
            <a:ext cx="8189540" cy="923330"/>
          </a:xfrm>
          <a:prstGeom prst="rect">
            <a:avLst/>
          </a:prstGeom>
          <a:noFill/>
          <a:ln w="28575"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ja-JP" altLang="en-US" dirty="0" smtClean="0">
                <a:solidFill>
                  <a:schemeClr val="tx1"/>
                </a:solidFill>
              </a:rPr>
              <a:t>どの説明文も「高級豆を</a:t>
            </a:r>
            <a:r>
              <a:rPr lang="en-US" altLang="ja-JP" dirty="0" smtClean="0">
                <a:solidFill>
                  <a:schemeClr val="tx1"/>
                </a:solidFill>
              </a:rPr>
              <a:t>100</a:t>
            </a:r>
            <a:r>
              <a:rPr lang="ja-JP" altLang="en-US" dirty="0" smtClean="0">
                <a:solidFill>
                  <a:schemeClr val="tx1"/>
                </a:solidFill>
              </a:rPr>
              <a:t>％使用し、</a:t>
            </a:r>
            <a:r>
              <a:rPr lang="en-US" altLang="ja-JP" dirty="0" smtClean="0">
                <a:solidFill>
                  <a:schemeClr val="tx1"/>
                </a:solidFill>
              </a:rPr>
              <a:t>3</a:t>
            </a:r>
            <a:r>
              <a:rPr lang="ja-JP" altLang="en-US" dirty="0" smtClean="0">
                <a:solidFill>
                  <a:schemeClr val="tx1"/>
                </a:solidFill>
              </a:rPr>
              <a:t>種類の深煎り焙煎によりコーヒーの豊かな香りとコクを実現。また乳原料は牛乳のみを使用し、少量の砂糖のみを加えることで、甘さ控えめのすっきりした味わいに。」と記載。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69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075" y="4282826"/>
            <a:ext cx="2305050" cy="2036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仮説①系１の検証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～消費者に親近感を感じることで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　　　　顧客参加型製品に適合性を感じやすい～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⇒問８、問５に影響関係があるかを検証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 marL="0" indent="0">
              <a:buNone/>
            </a:pP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＜</a:t>
            </a:r>
            <a:r>
              <a:rPr kumimoji="1" lang="ja-JP" altLang="en-US" sz="2400" dirty="0" smtClean="0"/>
              <a:t>検証内容＞</a:t>
            </a:r>
            <a:endParaRPr kumimoji="1" lang="en-US" altLang="ja-JP" sz="2400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</a:t>
            </a:r>
            <a:r>
              <a:rPr lang="ja-JP" altLang="en-US" dirty="0"/>
              <a:t>　</a:t>
            </a:r>
            <a:r>
              <a:rPr lang="ja-JP" altLang="en-US" dirty="0" smtClean="0"/>
              <a:t>　　　　</a:t>
            </a:r>
            <a:endParaRPr kumimoji="1" lang="en-US" altLang="ja-JP" sz="2400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395536" y="3728828"/>
            <a:ext cx="7026282" cy="1107996"/>
          </a:xfrm>
          <a:prstGeom prst="rect">
            <a:avLst/>
          </a:prstGeom>
          <a:noFill/>
          <a:ln w="38100"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r>
              <a:rPr lang="ja-JP" altLang="en-US" sz="2400" dirty="0" smtClean="0">
                <a:solidFill>
                  <a:schemeClr val="tx1"/>
                </a:solidFill>
              </a:rPr>
              <a:t>問</a:t>
            </a:r>
            <a:r>
              <a:rPr lang="ja-JP" altLang="en-US" sz="2400" dirty="0">
                <a:solidFill>
                  <a:schemeClr val="tx1"/>
                </a:solidFill>
              </a:rPr>
              <a:t>８：開発に参加した消費者に親近感を感じますか？</a:t>
            </a:r>
          </a:p>
          <a:p>
            <a:r>
              <a:rPr lang="ja-JP" altLang="en-US" sz="2400" dirty="0">
                <a:solidFill>
                  <a:schemeClr val="tx1"/>
                </a:solidFill>
              </a:rPr>
              <a:t>問５：この製品が自分の好みに合うと思いますか？</a:t>
            </a:r>
          </a:p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14" name="カギ線コネクタ 13"/>
          <p:cNvCxnSpPr/>
          <p:nvPr/>
        </p:nvCxnSpPr>
        <p:spPr>
          <a:xfrm>
            <a:off x="899592" y="4895675"/>
            <a:ext cx="1008112" cy="360040"/>
          </a:xfrm>
          <a:prstGeom prst="bentConnector3">
            <a:avLst>
              <a:gd name="adj1" fmla="val -1831"/>
            </a:avLst>
          </a:prstGeom>
          <a:ln w="38100">
            <a:solidFill>
              <a:srgbClr val="B7F3F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49</a:t>
            </a:fld>
            <a:endParaRPr 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108199" y="4994105"/>
            <a:ext cx="2900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u="sng" dirty="0" smtClean="0"/>
              <a:t>単回帰分析</a:t>
            </a:r>
            <a:r>
              <a:rPr kumimoji="1" lang="ja-JP" altLang="en-US" sz="2800" dirty="0" smtClean="0"/>
              <a:t>を行う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6172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5</a:t>
            </a:fld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898634" y="5846609"/>
            <a:ext cx="7313613" cy="612509"/>
          </a:xfrm>
        </p:spPr>
        <p:txBody>
          <a:bodyPr>
            <a:normAutofit fontScale="92500"/>
          </a:bodyPr>
          <a:lstStyle/>
          <a:p>
            <a:r>
              <a:rPr kumimoji="1" lang="ja-JP" altLang="en-US" dirty="0" smtClean="0"/>
              <a:t>消費者の傾向に伴い、マーケティングも変化してきた。</a:t>
            </a:r>
            <a:endParaRPr lang="en-US" altLang="ja-JP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840" y="1040118"/>
            <a:ext cx="6837752" cy="464888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2095130" y="6569476"/>
            <a:ext cx="67120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 smtClean="0"/>
              <a:t>マーケティング</a:t>
            </a:r>
            <a:r>
              <a:rPr kumimoji="1" lang="en-US" altLang="ja-JP" sz="1100" dirty="0" smtClean="0"/>
              <a:t>3.0</a:t>
            </a:r>
            <a:r>
              <a:rPr kumimoji="1" lang="ja-JP" altLang="en-US" sz="1100" dirty="0" smtClean="0"/>
              <a:t>　</a:t>
            </a:r>
            <a:r>
              <a:rPr kumimoji="1" lang="en-US" altLang="ja-JP" sz="1100" dirty="0" smtClean="0"/>
              <a:t>http</a:t>
            </a:r>
            <a:r>
              <a:rPr kumimoji="1" lang="en-US" altLang="ja-JP" sz="1100" dirty="0"/>
              <a:t>://jp.fujitsu.com/solutions/crm/web-integration/column/column023.html?from=c022</a:t>
            </a:r>
            <a:endParaRPr kumimoji="1" lang="ja-JP" altLang="en-US" sz="11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168869" y="181303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 smtClean="0"/>
              <a:t>現状分析</a:t>
            </a:r>
            <a:endParaRPr kumimoji="1" lang="ja-JP" altLang="en-US" sz="4400" dirty="0"/>
          </a:p>
        </p:txBody>
      </p:sp>
      <p:sp>
        <p:nvSpPr>
          <p:cNvPr id="9" name="円/楕円 8"/>
          <p:cNvSpPr/>
          <p:nvPr/>
        </p:nvSpPr>
        <p:spPr>
          <a:xfrm>
            <a:off x="6032500" y="2133600"/>
            <a:ext cx="2019300" cy="4699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032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12976"/>
            <a:ext cx="4000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35671"/>
            <a:ext cx="57912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仮説①系１の検証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sz="3600" dirty="0" smtClean="0"/>
              <a:t>【</a:t>
            </a:r>
            <a:r>
              <a:rPr kumimoji="1" lang="ja-JP" altLang="en-US" sz="3600" dirty="0" smtClean="0"/>
              <a:t>消費者</a:t>
            </a:r>
            <a:r>
              <a:rPr kumimoji="1" lang="en-US" altLang="ja-JP" sz="3600" dirty="0" smtClean="0"/>
              <a:t>】</a:t>
            </a:r>
            <a:endParaRPr lang="en-US" altLang="ja-JP" sz="3600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39098" y="4396462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 smtClean="0"/>
              <a:t>回帰式の説明力：低い</a:t>
            </a:r>
            <a:endParaRPr kumimoji="1" lang="ja-JP" altLang="en-US" u="sng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436096" y="4581128"/>
            <a:ext cx="3025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 smtClean="0"/>
              <a:t>回帰</a:t>
            </a:r>
            <a:r>
              <a:rPr lang="ja-JP" altLang="en-US" u="sng" dirty="0" smtClean="0"/>
              <a:t>式の有意性：意味がある</a:t>
            </a:r>
            <a:endParaRPr kumimoji="1" lang="ja-JP" altLang="en-US" u="sng" dirty="0"/>
          </a:p>
        </p:txBody>
      </p:sp>
      <p:sp>
        <p:nvSpPr>
          <p:cNvPr id="11" name="正方形/長方形 10"/>
          <p:cNvSpPr/>
          <p:nvPr/>
        </p:nvSpPr>
        <p:spPr>
          <a:xfrm>
            <a:off x="1346920" y="5273228"/>
            <a:ext cx="6048672" cy="1008112"/>
          </a:xfrm>
          <a:prstGeom prst="rect">
            <a:avLst/>
          </a:prstGeom>
          <a:noFill/>
          <a:ln w="38100"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回帰式の符号は正</a:t>
            </a:r>
            <a:endParaRPr kumimoji="1" lang="en-US" altLang="ja-JP" sz="20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有意確率・・・</a:t>
            </a:r>
            <a:r>
              <a:rPr kumimoji="1" lang="en-US" altLang="ja-JP" sz="2000" b="1" dirty="0" smtClean="0">
                <a:solidFill>
                  <a:schemeClr val="tx1"/>
                </a:solidFill>
              </a:rPr>
              <a:t>1%</a:t>
            </a:r>
            <a:r>
              <a:rPr kumimoji="1" lang="ja-JP" altLang="en-US" sz="2000" b="1" dirty="0" smtClean="0">
                <a:solidFill>
                  <a:schemeClr val="tx1"/>
                </a:solidFill>
              </a:rPr>
              <a:t>水準で有意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068960"/>
            <a:ext cx="420052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円/楕円 14"/>
          <p:cNvSpPr/>
          <p:nvPr/>
        </p:nvSpPr>
        <p:spPr>
          <a:xfrm>
            <a:off x="2699792" y="2374156"/>
            <a:ext cx="50405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8028384" y="3501008"/>
            <a:ext cx="5040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2699792" y="3789040"/>
            <a:ext cx="50405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179762" y="4765794"/>
            <a:ext cx="31153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1" lang="ja-JP" altLang="en-US" u="sng" dirty="0" smtClean="0"/>
              <a:t>回帰式：</a:t>
            </a:r>
            <a:r>
              <a:rPr kumimoji="1" lang="en-US" altLang="ja-JP" u="sng" dirty="0" smtClean="0"/>
              <a:t>Y</a:t>
            </a:r>
            <a:r>
              <a:rPr kumimoji="1" lang="ja-JP" altLang="en-US" u="sng" dirty="0" smtClean="0"/>
              <a:t>＝</a:t>
            </a:r>
            <a:r>
              <a:rPr kumimoji="1" lang="en-US" altLang="ja-JP" u="sng" dirty="0" smtClean="0"/>
              <a:t>0.605+0.484ⅹ</a:t>
            </a:r>
            <a:r>
              <a:rPr lang="ja-JP" altLang="ja-JP" sz="2400" u="sng" baseline="-25000" dirty="0">
                <a:solidFill>
                  <a:prstClr val="black"/>
                </a:solidFill>
              </a:rPr>
              <a:t>１</a:t>
            </a:r>
            <a:endParaRPr kumimoji="1" lang="en-US" altLang="ja-JP" sz="2400" u="sng" dirty="0">
              <a:solidFill>
                <a:prstClr val="black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6" name="爆発 2 5"/>
          <p:cNvSpPr/>
          <p:nvPr/>
        </p:nvSpPr>
        <p:spPr>
          <a:xfrm>
            <a:off x="6098034" y="4783475"/>
            <a:ext cx="2705100" cy="1751752"/>
          </a:xfrm>
          <a:prstGeom prst="irregularSeal2">
            <a:avLst/>
          </a:prstGeom>
          <a:solidFill>
            <a:srgbClr val="FEE7FF"/>
          </a:solidFill>
          <a:ln>
            <a:solidFill>
              <a:srgbClr val="F4C4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</a:rPr>
              <a:t>支持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893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07679"/>
            <a:ext cx="57912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仮説①系１の検証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3600" dirty="0" smtClean="0"/>
              <a:t>【</a:t>
            </a:r>
            <a:r>
              <a:rPr lang="ja-JP" altLang="en-US" sz="3600" dirty="0" smtClean="0"/>
              <a:t>都内の大学生</a:t>
            </a:r>
            <a:r>
              <a:rPr lang="en-US" altLang="ja-JP" sz="3600" dirty="0" smtClean="0"/>
              <a:t>】</a:t>
            </a:r>
            <a:endParaRPr lang="en-US" altLang="ja-JP" sz="3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27584" y="4437112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u="sng" dirty="0">
                <a:solidFill>
                  <a:prstClr val="black"/>
                </a:solidFill>
              </a:rPr>
              <a:t>回帰式の説明力：低い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48064" y="4581128"/>
            <a:ext cx="3025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u="sng" dirty="0">
                <a:solidFill>
                  <a:prstClr val="black"/>
                </a:solidFill>
              </a:rPr>
              <a:t>回帰式の有意性：意味がある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140968"/>
            <a:ext cx="420052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84984"/>
            <a:ext cx="40005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円/楕円 21"/>
          <p:cNvSpPr/>
          <p:nvPr/>
        </p:nvSpPr>
        <p:spPr>
          <a:xfrm>
            <a:off x="3005584" y="2476004"/>
            <a:ext cx="50405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8100392" y="3573016"/>
            <a:ext cx="5040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2699792" y="3933056"/>
            <a:ext cx="50405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2404492" y="4765794"/>
            <a:ext cx="31073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1" lang="ja-JP" altLang="en-US" u="sng" dirty="0">
                <a:solidFill>
                  <a:prstClr val="black"/>
                </a:solidFill>
              </a:rPr>
              <a:t>回帰式：</a:t>
            </a:r>
            <a:r>
              <a:rPr kumimoji="1" lang="en-US" altLang="ja-JP" u="sng" dirty="0">
                <a:solidFill>
                  <a:prstClr val="black"/>
                </a:solidFill>
              </a:rPr>
              <a:t>Y</a:t>
            </a:r>
            <a:r>
              <a:rPr kumimoji="1" lang="ja-JP" altLang="en-US" u="sng" dirty="0" smtClean="0">
                <a:solidFill>
                  <a:prstClr val="black"/>
                </a:solidFill>
              </a:rPr>
              <a:t>＝</a:t>
            </a:r>
            <a:r>
              <a:rPr kumimoji="1" lang="en-US" altLang="ja-JP" u="sng" dirty="0" smtClean="0">
                <a:solidFill>
                  <a:prstClr val="black"/>
                </a:solidFill>
              </a:rPr>
              <a:t>1.389+0.488ⅹ</a:t>
            </a:r>
            <a:r>
              <a:rPr lang="ja-JP" altLang="ja-JP" sz="2400" u="sng" baseline="-25000" dirty="0">
                <a:solidFill>
                  <a:prstClr val="black"/>
                </a:solidFill>
              </a:rPr>
              <a:t>１</a:t>
            </a:r>
            <a:endParaRPr kumimoji="1" lang="en-US" altLang="ja-JP" sz="2400" u="sng" dirty="0">
              <a:solidFill>
                <a:prstClr val="black"/>
              </a:solidFill>
            </a:endParaRPr>
          </a:p>
          <a:p>
            <a:pPr lvl="0"/>
            <a:endParaRPr kumimoji="1" lang="ja-JP" altLang="en-US" dirty="0">
              <a:solidFill>
                <a:prstClr val="black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578224" y="5301208"/>
            <a:ext cx="6048672" cy="1008112"/>
          </a:xfrm>
          <a:prstGeom prst="rect">
            <a:avLst/>
          </a:prstGeom>
          <a:noFill/>
          <a:ln w="38100"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回帰式の符号は正</a:t>
            </a:r>
            <a:endParaRPr kumimoji="1" lang="en-US" altLang="ja-JP" sz="20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有意確率・・・</a:t>
            </a:r>
            <a:r>
              <a:rPr lang="en-US" altLang="ja-JP" sz="2000" b="1" dirty="0">
                <a:solidFill>
                  <a:schemeClr val="tx1"/>
                </a:solidFill>
              </a:rPr>
              <a:t>5</a:t>
            </a:r>
            <a:r>
              <a:rPr kumimoji="1" lang="en-US" altLang="ja-JP" sz="2000" b="1" dirty="0" smtClean="0">
                <a:solidFill>
                  <a:schemeClr val="tx1"/>
                </a:solidFill>
              </a:rPr>
              <a:t>%</a:t>
            </a:r>
            <a:r>
              <a:rPr kumimoji="1" lang="ja-JP" altLang="en-US" sz="2000" b="1" dirty="0" smtClean="0">
                <a:solidFill>
                  <a:schemeClr val="tx1"/>
                </a:solidFill>
              </a:rPr>
              <a:t>水準で有意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15" name="爆発 2 14"/>
          <p:cNvSpPr/>
          <p:nvPr/>
        </p:nvSpPr>
        <p:spPr>
          <a:xfrm>
            <a:off x="6098034" y="4950460"/>
            <a:ext cx="2705100" cy="1751752"/>
          </a:xfrm>
          <a:prstGeom prst="irregularSeal2">
            <a:avLst/>
          </a:prstGeom>
          <a:solidFill>
            <a:srgbClr val="FEE7FF"/>
          </a:solidFill>
          <a:ln>
            <a:solidFill>
              <a:srgbClr val="F4C4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</a:rPr>
              <a:t>支持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069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88840"/>
            <a:ext cx="57912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仮説①系１の検証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3600" dirty="0" smtClean="0"/>
              <a:t>【</a:t>
            </a:r>
            <a:r>
              <a:rPr lang="ja-JP" altLang="en-US" sz="3600" dirty="0" smtClean="0"/>
              <a:t>コーヒー好きな消費者</a:t>
            </a:r>
            <a:r>
              <a:rPr lang="en-US" altLang="ja-JP" sz="3600" dirty="0" smtClean="0"/>
              <a:t>】</a:t>
            </a:r>
            <a:endParaRPr lang="en-US" altLang="ja-JP" sz="3600" dirty="0"/>
          </a:p>
          <a:p>
            <a:pPr marL="0" indent="0">
              <a:buNone/>
            </a:pPr>
            <a:endParaRPr kumimoji="1" lang="ja-JP" altLang="en-US" sz="3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27584" y="4437112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 smtClean="0"/>
              <a:t>回帰式の説明力：低い</a:t>
            </a:r>
            <a:endParaRPr kumimoji="1" lang="ja-JP" altLang="en-US" u="sng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48064" y="4581128"/>
            <a:ext cx="3025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 smtClean="0"/>
              <a:t>回帰</a:t>
            </a:r>
            <a:r>
              <a:rPr lang="ja-JP" altLang="en-US" u="sng" dirty="0" smtClean="0"/>
              <a:t>式の有意性：意味がある</a:t>
            </a:r>
            <a:endParaRPr kumimoji="1" lang="ja-JP" altLang="en-US" u="sng" dirty="0"/>
          </a:p>
        </p:txBody>
      </p:sp>
      <p:sp>
        <p:nvSpPr>
          <p:cNvPr id="11" name="正方形/長方形 10"/>
          <p:cNvSpPr/>
          <p:nvPr/>
        </p:nvSpPr>
        <p:spPr>
          <a:xfrm>
            <a:off x="1371700" y="5301208"/>
            <a:ext cx="6048672" cy="1008112"/>
          </a:xfrm>
          <a:prstGeom prst="rect">
            <a:avLst/>
          </a:prstGeom>
          <a:noFill/>
          <a:ln w="38100"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回帰式の符号は正</a:t>
            </a:r>
            <a:endParaRPr kumimoji="1" lang="en-US" altLang="ja-JP" sz="20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有意確率・・・１</a:t>
            </a:r>
            <a:r>
              <a:rPr kumimoji="1" lang="en-US" altLang="ja-JP" sz="2000" b="1" dirty="0" smtClean="0">
                <a:solidFill>
                  <a:schemeClr val="tx1"/>
                </a:solidFill>
              </a:rPr>
              <a:t>%</a:t>
            </a:r>
            <a:r>
              <a:rPr kumimoji="1" lang="ja-JP" altLang="en-US" sz="2000" b="1" dirty="0" smtClean="0">
                <a:solidFill>
                  <a:schemeClr val="tx1"/>
                </a:solidFill>
              </a:rPr>
              <a:t>水準で有意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84984"/>
            <a:ext cx="40005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68960"/>
            <a:ext cx="420052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円/楕円 3"/>
          <p:cNvSpPr/>
          <p:nvPr/>
        </p:nvSpPr>
        <p:spPr>
          <a:xfrm>
            <a:off x="3065636" y="2594372"/>
            <a:ext cx="50405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8172400" y="3501008"/>
            <a:ext cx="5040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2915816" y="3933056"/>
            <a:ext cx="50405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2471986" y="4806444"/>
            <a:ext cx="28632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kumimoji="1" lang="ja-JP" altLang="en-US" u="sng" dirty="0">
                <a:solidFill>
                  <a:prstClr val="black"/>
                </a:solidFill>
              </a:rPr>
              <a:t>回帰式：</a:t>
            </a:r>
            <a:r>
              <a:rPr kumimoji="1" lang="en-US" altLang="ja-JP" u="sng" dirty="0">
                <a:solidFill>
                  <a:prstClr val="black"/>
                </a:solidFill>
              </a:rPr>
              <a:t>Y</a:t>
            </a:r>
            <a:r>
              <a:rPr kumimoji="1" lang="ja-JP" altLang="en-US" u="sng" dirty="0">
                <a:solidFill>
                  <a:prstClr val="black"/>
                </a:solidFill>
              </a:rPr>
              <a:t>＝</a:t>
            </a:r>
            <a:r>
              <a:rPr kumimoji="1" lang="en-US" altLang="ja-JP" u="sng" dirty="0" smtClean="0">
                <a:solidFill>
                  <a:prstClr val="black"/>
                </a:solidFill>
              </a:rPr>
              <a:t>1.228+0.551ⅹ</a:t>
            </a:r>
            <a:r>
              <a:rPr lang="ja-JP" altLang="ja-JP" sz="2400" u="sng" baseline="-25000" dirty="0">
                <a:solidFill>
                  <a:prstClr val="black"/>
                </a:solidFill>
              </a:rPr>
              <a:t>１</a:t>
            </a:r>
            <a:endParaRPr kumimoji="1" lang="en-US" altLang="ja-JP" sz="2400" u="sng" dirty="0">
              <a:solidFill>
                <a:prstClr val="black"/>
              </a:solidFill>
            </a:endParaRPr>
          </a:p>
        </p:txBody>
      </p:sp>
      <p:sp>
        <p:nvSpPr>
          <p:cNvPr id="15" name="爆発 2 14"/>
          <p:cNvSpPr/>
          <p:nvPr/>
        </p:nvSpPr>
        <p:spPr>
          <a:xfrm>
            <a:off x="6098034" y="5037276"/>
            <a:ext cx="2705100" cy="1751752"/>
          </a:xfrm>
          <a:prstGeom prst="irregularSeal2">
            <a:avLst/>
          </a:prstGeom>
          <a:solidFill>
            <a:srgbClr val="FEE7FF"/>
          </a:solidFill>
          <a:ln>
            <a:solidFill>
              <a:srgbClr val="F4C4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</a:rPr>
              <a:t>支持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52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</a:t>
            </a:r>
            <a:r>
              <a:rPr lang="ja-JP" altLang="en-US" dirty="0" smtClean="0"/>
              <a:t>①系</a:t>
            </a:r>
            <a:r>
              <a:rPr lang="en-US" altLang="ja-JP" dirty="0" smtClean="0"/>
              <a:t>1</a:t>
            </a:r>
            <a:r>
              <a:rPr lang="ja-JP" altLang="en-US" dirty="0" smtClean="0"/>
              <a:t>のまとめ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53</a:t>
            </a:fld>
            <a:endParaRPr lang="en-US"/>
          </a:p>
        </p:txBody>
      </p:sp>
      <p:sp>
        <p:nvSpPr>
          <p:cNvPr id="6" name="コンテンツ プレースホルダー 5"/>
          <p:cNvSpPr txBox="1">
            <a:spLocks noGrp="1"/>
          </p:cNvSpPr>
          <p:nvPr>
            <p:ph sz="quarter" idx="1"/>
          </p:nvPr>
        </p:nvSpPr>
        <p:spPr>
          <a:xfrm>
            <a:off x="457200" y="1219200"/>
            <a:ext cx="7210628" cy="46935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4000" dirty="0" smtClean="0"/>
              <a:t>消費者</a:t>
            </a:r>
            <a:endParaRPr lang="en-US" altLang="ja-JP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sz="4000" dirty="0" smtClean="0"/>
              <a:t>都内の大学生</a:t>
            </a:r>
            <a:endParaRPr lang="en-US" altLang="ja-JP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sz="4000" dirty="0" smtClean="0"/>
              <a:t>コーヒー好きな消費者</a:t>
            </a:r>
            <a:endParaRPr lang="en-US" altLang="ja-JP" sz="4000" dirty="0" smtClean="0"/>
          </a:p>
          <a:p>
            <a:pPr marL="514350" indent="-514350">
              <a:buFont typeface="+mj-lt"/>
              <a:buAutoNum type="arabicPeriod"/>
            </a:pPr>
            <a:endParaRPr lang="en-US" altLang="ja-JP" sz="4000" dirty="0"/>
          </a:p>
          <a:p>
            <a:pPr marL="514350" indent="-514350">
              <a:buFont typeface="+mj-lt"/>
              <a:buAutoNum type="arabicPeriod"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b="1" u="sng" dirty="0" smtClean="0"/>
              <a:t>顧客参加型製品の参加者に親近感を感じるほど、</a:t>
            </a:r>
            <a:endParaRPr kumimoji="1" lang="en-US" altLang="ja-JP" b="1" u="sng" dirty="0" smtClean="0"/>
          </a:p>
          <a:p>
            <a:pPr marL="0" indent="0">
              <a:buNone/>
            </a:pPr>
            <a:r>
              <a:rPr kumimoji="1" lang="ja-JP" altLang="en-US" b="1" u="sng" dirty="0" smtClean="0"/>
              <a:t>顧客参加型製品に適合性を感じる。</a:t>
            </a:r>
            <a:endParaRPr kumimoji="1" lang="ja-JP" altLang="en-US" b="1" u="sng" dirty="0"/>
          </a:p>
        </p:txBody>
      </p:sp>
      <p:sp>
        <p:nvSpPr>
          <p:cNvPr id="7" name="角丸四角形 6"/>
          <p:cNvSpPr/>
          <p:nvPr/>
        </p:nvSpPr>
        <p:spPr>
          <a:xfrm>
            <a:off x="482600" y="1206500"/>
            <a:ext cx="5753100" cy="6985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482600" y="1981200"/>
            <a:ext cx="5753100" cy="660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482600" y="2692400"/>
            <a:ext cx="5753100" cy="635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爆発 2 9"/>
          <p:cNvSpPr/>
          <p:nvPr/>
        </p:nvSpPr>
        <p:spPr>
          <a:xfrm>
            <a:off x="5702300" y="895350"/>
            <a:ext cx="3352800" cy="2609850"/>
          </a:xfrm>
          <a:prstGeom prst="irregularSeal2">
            <a:avLst/>
          </a:prstGeom>
          <a:solidFill>
            <a:srgbClr val="FEE7FF"/>
          </a:solidFill>
          <a:ln>
            <a:solidFill>
              <a:srgbClr val="F4C4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tx1"/>
                </a:solidFill>
              </a:rPr>
              <a:t>支持</a:t>
            </a:r>
            <a:endParaRPr kumimoji="1" lang="ja-JP" altLang="en-US" sz="4800" dirty="0">
              <a:solidFill>
                <a:schemeClr val="tx1"/>
              </a:solidFill>
            </a:endParaRPr>
          </a:p>
        </p:txBody>
      </p:sp>
      <p:sp>
        <p:nvSpPr>
          <p:cNvPr id="11" name="下矢印 10"/>
          <p:cNvSpPr/>
          <p:nvPr/>
        </p:nvSpPr>
        <p:spPr>
          <a:xfrm>
            <a:off x="2209800" y="3505200"/>
            <a:ext cx="2298700" cy="1384300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2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1286" y="3951095"/>
            <a:ext cx="1574393" cy="234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仮説①系</a:t>
            </a:r>
            <a:r>
              <a:rPr lang="ja-JP" altLang="en-US" dirty="0"/>
              <a:t>２</a:t>
            </a:r>
            <a:r>
              <a:rPr kumimoji="1" lang="ja-JP" altLang="en-US" dirty="0" smtClean="0"/>
              <a:t>の検証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～顧客参加型製品に適合性を感じることで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　　　　　　　通常の製品との差別化がされる～</a:t>
            </a: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⇒問５、問６に影響関係があるかを検証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sz="2400" dirty="0" smtClean="0"/>
              <a:t>＜検証内容＞</a:t>
            </a:r>
            <a:endParaRPr kumimoji="1" lang="en-US" altLang="ja-JP" sz="2400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</a:t>
            </a:r>
            <a:r>
              <a:rPr lang="ja-JP" altLang="en-US" dirty="0"/>
              <a:t>　</a:t>
            </a:r>
            <a:r>
              <a:rPr lang="ja-JP" altLang="en-US" dirty="0" smtClean="0"/>
              <a:t>　　　　</a:t>
            </a:r>
            <a:endParaRPr kumimoji="1" lang="en-US" altLang="ja-JP" sz="2400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522536" y="3833172"/>
            <a:ext cx="7026282" cy="1107996"/>
          </a:xfrm>
          <a:prstGeom prst="rect">
            <a:avLst/>
          </a:prstGeom>
          <a:noFill/>
          <a:ln w="38100"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r>
              <a:rPr lang="ja-JP" altLang="en-US" sz="2400" dirty="0" smtClean="0">
                <a:solidFill>
                  <a:schemeClr val="tx1"/>
                </a:solidFill>
              </a:rPr>
              <a:t>問</a:t>
            </a:r>
            <a:r>
              <a:rPr lang="ja-JP" altLang="en-US" sz="2400" dirty="0">
                <a:solidFill>
                  <a:schemeClr val="tx1"/>
                </a:solidFill>
              </a:rPr>
              <a:t>５：この製品が自分の好みに合うと思いますか</a:t>
            </a:r>
            <a:r>
              <a:rPr lang="ja-JP" altLang="en-US" sz="2400" dirty="0" smtClean="0">
                <a:solidFill>
                  <a:schemeClr val="tx1"/>
                </a:solidFill>
              </a:rPr>
              <a:t>？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r>
              <a:rPr lang="ja-JP" altLang="en-US" sz="2400" dirty="0" smtClean="0">
                <a:solidFill>
                  <a:schemeClr val="tx1"/>
                </a:solidFill>
              </a:rPr>
              <a:t>問６：他の製品との違いを感じますか？</a:t>
            </a:r>
            <a:endParaRPr lang="ja-JP" altLang="en-US" sz="2400" dirty="0">
              <a:solidFill>
                <a:schemeClr val="tx1"/>
              </a:solidFill>
            </a:endParaRPr>
          </a:p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14" name="カギ線コネクタ 13"/>
          <p:cNvCxnSpPr/>
          <p:nvPr/>
        </p:nvCxnSpPr>
        <p:spPr>
          <a:xfrm>
            <a:off x="899592" y="4941168"/>
            <a:ext cx="1008112" cy="360040"/>
          </a:xfrm>
          <a:prstGeom prst="bentConnector3">
            <a:avLst>
              <a:gd name="adj1" fmla="val -1831"/>
            </a:avLst>
          </a:prstGeom>
          <a:ln w="38100">
            <a:solidFill>
              <a:srgbClr val="B7F3F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54</a:t>
            </a:fld>
            <a:endParaRPr 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019300" y="5039598"/>
            <a:ext cx="2900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u="sng" dirty="0" smtClean="0"/>
              <a:t>単回帰分析</a:t>
            </a:r>
            <a:r>
              <a:rPr kumimoji="1" lang="ja-JP" altLang="en-US" sz="2800" dirty="0" smtClean="0"/>
              <a:t>を行う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22633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16832"/>
            <a:ext cx="57912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仮説①系２の検証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727CA3"/>
              </a:buClr>
              <a:buNone/>
            </a:pPr>
            <a:r>
              <a:rPr lang="en-US" altLang="ja-JP" sz="3600" dirty="0">
                <a:solidFill>
                  <a:prstClr val="black"/>
                </a:solidFill>
              </a:rPr>
              <a:t>【</a:t>
            </a:r>
            <a:r>
              <a:rPr lang="ja-JP" altLang="en-US" sz="3600" dirty="0">
                <a:solidFill>
                  <a:prstClr val="black"/>
                </a:solidFill>
              </a:rPr>
              <a:t>消費者</a:t>
            </a:r>
            <a:r>
              <a:rPr lang="en-US" altLang="ja-JP" sz="3600" dirty="0">
                <a:solidFill>
                  <a:prstClr val="black"/>
                </a:solidFill>
              </a:rPr>
              <a:t>】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27584" y="4437112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 smtClean="0"/>
              <a:t>回帰式の説明力：低い</a:t>
            </a:r>
            <a:endParaRPr kumimoji="1" lang="ja-JP" altLang="en-US" u="sng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48064" y="4581128"/>
            <a:ext cx="3025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 smtClean="0"/>
              <a:t>回帰</a:t>
            </a:r>
            <a:r>
              <a:rPr lang="ja-JP" altLang="en-US" u="sng" dirty="0" smtClean="0"/>
              <a:t>式の有意性：意味がある</a:t>
            </a:r>
            <a:endParaRPr kumimoji="1" lang="ja-JP" altLang="en-US" u="sng" dirty="0"/>
          </a:p>
        </p:txBody>
      </p:sp>
      <p:sp>
        <p:nvSpPr>
          <p:cNvPr id="11" name="正方形/長方形 10"/>
          <p:cNvSpPr/>
          <p:nvPr/>
        </p:nvSpPr>
        <p:spPr>
          <a:xfrm>
            <a:off x="1331640" y="5301208"/>
            <a:ext cx="6048672" cy="1008112"/>
          </a:xfrm>
          <a:prstGeom prst="rect">
            <a:avLst/>
          </a:prstGeom>
          <a:noFill/>
          <a:ln w="38100"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回帰式の符号は正</a:t>
            </a:r>
            <a:endParaRPr kumimoji="1" lang="en-US" altLang="ja-JP" sz="20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有意確率・・・</a:t>
            </a:r>
            <a:r>
              <a:rPr lang="en-US" altLang="ja-JP" sz="2000" b="1" dirty="0">
                <a:solidFill>
                  <a:schemeClr val="tx1"/>
                </a:solidFill>
              </a:rPr>
              <a:t>10</a:t>
            </a:r>
            <a:r>
              <a:rPr kumimoji="1" lang="en-US" altLang="ja-JP" sz="2000" b="1" dirty="0" smtClean="0">
                <a:solidFill>
                  <a:schemeClr val="tx1"/>
                </a:solidFill>
              </a:rPr>
              <a:t>%</a:t>
            </a:r>
            <a:r>
              <a:rPr kumimoji="1" lang="ja-JP" altLang="en-US" sz="2000" b="1" dirty="0" smtClean="0">
                <a:solidFill>
                  <a:schemeClr val="tx1"/>
                </a:solidFill>
              </a:rPr>
              <a:t>水準で有意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12976"/>
            <a:ext cx="40005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068960"/>
            <a:ext cx="420052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円/楕円 9"/>
          <p:cNvSpPr/>
          <p:nvPr/>
        </p:nvSpPr>
        <p:spPr>
          <a:xfrm>
            <a:off x="2811512" y="2492896"/>
            <a:ext cx="50405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8100392" y="3501008"/>
            <a:ext cx="5040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2915816" y="3861048"/>
            <a:ext cx="50405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2395786" y="4808677"/>
            <a:ext cx="28632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kumimoji="1" lang="ja-JP" altLang="en-US" u="sng" dirty="0">
                <a:solidFill>
                  <a:prstClr val="black"/>
                </a:solidFill>
              </a:rPr>
              <a:t>回帰式：</a:t>
            </a:r>
            <a:r>
              <a:rPr kumimoji="1" lang="en-US" altLang="ja-JP" u="sng" dirty="0">
                <a:solidFill>
                  <a:prstClr val="black"/>
                </a:solidFill>
              </a:rPr>
              <a:t>Y</a:t>
            </a:r>
            <a:r>
              <a:rPr kumimoji="1" lang="ja-JP" altLang="en-US" u="sng" dirty="0">
                <a:solidFill>
                  <a:prstClr val="black"/>
                </a:solidFill>
              </a:rPr>
              <a:t>＝</a:t>
            </a:r>
            <a:r>
              <a:rPr kumimoji="1" lang="en-US" altLang="ja-JP" u="sng" dirty="0" smtClean="0">
                <a:solidFill>
                  <a:prstClr val="black"/>
                </a:solidFill>
              </a:rPr>
              <a:t>1.993+0.241ⅹ</a:t>
            </a:r>
            <a:r>
              <a:rPr lang="ja-JP" altLang="ja-JP" sz="2400" u="sng" baseline="-25000" dirty="0">
                <a:solidFill>
                  <a:prstClr val="black"/>
                </a:solidFill>
              </a:rPr>
              <a:t>１</a:t>
            </a:r>
            <a:endParaRPr kumimoji="1" lang="en-US" altLang="ja-JP" sz="2400" u="sng" dirty="0">
              <a:solidFill>
                <a:prstClr val="black"/>
              </a:solidFill>
            </a:endParaRPr>
          </a:p>
        </p:txBody>
      </p:sp>
      <p:sp>
        <p:nvSpPr>
          <p:cNvPr id="14" name="爆発 2 13"/>
          <p:cNvSpPr/>
          <p:nvPr/>
        </p:nvSpPr>
        <p:spPr>
          <a:xfrm>
            <a:off x="6058322" y="4998680"/>
            <a:ext cx="2705100" cy="1751752"/>
          </a:xfrm>
          <a:prstGeom prst="irregularSeal2">
            <a:avLst/>
          </a:prstGeom>
          <a:solidFill>
            <a:srgbClr val="FEE7FF"/>
          </a:solidFill>
          <a:ln>
            <a:solidFill>
              <a:srgbClr val="F4C4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</a:rPr>
              <a:t>支持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329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16832"/>
            <a:ext cx="57912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仮説①系２の検証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727CA3"/>
              </a:buClr>
              <a:buNone/>
            </a:pPr>
            <a:r>
              <a:rPr lang="en-US" altLang="ja-JP" sz="3600" dirty="0">
                <a:solidFill>
                  <a:prstClr val="black"/>
                </a:solidFill>
              </a:rPr>
              <a:t>【</a:t>
            </a:r>
            <a:r>
              <a:rPr lang="ja-JP" altLang="en-US" sz="3600" dirty="0">
                <a:solidFill>
                  <a:prstClr val="black"/>
                </a:solidFill>
              </a:rPr>
              <a:t>都内の大学生</a:t>
            </a:r>
            <a:r>
              <a:rPr lang="en-US" altLang="ja-JP" sz="3600" dirty="0">
                <a:solidFill>
                  <a:prstClr val="black"/>
                </a:solidFill>
              </a:rPr>
              <a:t>】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27584" y="4437112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 smtClean="0"/>
              <a:t>回帰式の説明力：低い</a:t>
            </a:r>
            <a:endParaRPr kumimoji="1" lang="ja-JP" altLang="en-US" u="sng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48064" y="4581128"/>
            <a:ext cx="3025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 smtClean="0"/>
              <a:t>回帰</a:t>
            </a:r>
            <a:r>
              <a:rPr lang="ja-JP" altLang="en-US" u="sng" dirty="0" smtClean="0"/>
              <a:t>式の有意性：意味がある</a:t>
            </a:r>
            <a:endParaRPr kumimoji="1" lang="ja-JP" altLang="en-US" u="sng" dirty="0"/>
          </a:p>
        </p:txBody>
      </p:sp>
      <p:sp>
        <p:nvSpPr>
          <p:cNvPr id="11" name="正方形/長方形 10"/>
          <p:cNvSpPr/>
          <p:nvPr/>
        </p:nvSpPr>
        <p:spPr>
          <a:xfrm>
            <a:off x="1331640" y="5301208"/>
            <a:ext cx="6048672" cy="1008112"/>
          </a:xfrm>
          <a:prstGeom prst="rect">
            <a:avLst/>
          </a:prstGeom>
          <a:noFill/>
          <a:ln w="38100"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回帰式の符号は正</a:t>
            </a:r>
            <a:endParaRPr kumimoji="1" lang="en-US" altLang="ja-JP" sz="20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有意確率・・・</a:t>
            </a:r>
            <a:r>
              <a:rPr lang="en-US" altLang="ja-JP" sz="2000" b="1" dirty="0">
                <a:solidFill>
                  <a:schemeClr val="tx1"/>
                </a:solidFill>
              </a:rPr>
              <a:t>5</a:t>
            </a:r>
            <a:r>
              <a:rPr kumimoji="1" lang="en-US" altLang="ja-JP" sz="2000" b="1" dirty="0" smtClean="0">
                <a:solidFill>
                  <a:schemeClr val="tx1"/>
                </a:solidFill>
              </a:rPr>
              <a:t>%</a:t>
            </a:r>
            <a:r>
              <a:rPr kumimoji="1" lang="ja-JP" altLang="en-US" sz="2000" b="1" dirty="0" smtClean="0">
                <a:solidFill>
                  <a:schemeClr val="tx1"/>
                </a:solidFill>
              </a:rPr>
              <a:t>水準で有意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12976"/>
            <a:ext cx="40005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068960"/>
            <a:ext cx="420052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円/楕円 9"/>
          <p:cNvSpPr/>
          <p:nvPr/>
        </p:nvSpPr>
        <p:spPr>
          <a:xfrm>
            <a:off x="2937545" y="2539256"/>
            <a:ext cx="50405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8028384" y="3501008"/>
            <a:ext cx="5040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2771800" y="3861048"/>
            <a:ext cx="50405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2009959" y="4806444"/>
            <a:ext cx="28632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kumimoji="1" lang="ja-JP" altLang="en-US" u="sng" dirty="0">
                <a:solidFill>
                  <a:prstClr val="black"/>
                </a:solidFill>
              </a:rPr>
              <a:t>回帰式：</a:t>
            </a:r>
            <a:r>
              <a:rPr kumimoji="1" lang="en-US" altLang="ja-JP" u="sng" dirty="0">
                <a:solidFill>
                  <a:prstClr val="black"/>
                </a:solidFill>
              </a:rPr>
              <a:t>Y</a:t>
            </a:r>
            <a:r>
              <a:rPr kumimoji="1" lang="ja-JP" altLang="en-US" u="sng" dirty="0" smtClean="0">
                <a:solidFill>
                  <a:prstClr val="black"/>
                </a:solidFill>
              </a:rPr>
              <a:t>＝</a:t>
            </a:r>
            <a:r>
              <a:rPr kumimoji="1" lang="en-US" altLang="ja-JP" u="sng" dirty="0" smtClean="0">
                <a:solidFill>
                  <a:prstClr val="black"/>
                </a:solidFill>
              </a:rPr>
              <a:t>2.305+0.284ⅹ</a:t>
            </a:r>
            <a:r>
              <a:rPr lang="ja-JP" altLang="ja-JP" sz="2400" u="sng" baseline="-25000" dirty="0">
                <a:solidFill>
                  <a:prstClr val="black"/>
                </a:solidFill>
              </a:rPr>
              <a:t>１</a:t>
            </a:r>
            <a:endParaRPr kumimoji="1" lang="en-US" altLang="ja-JP" sz="2400" u="sng" dirty="0">
              <a:solidFill>
                <a:prstClr val="black"/>
              </a:solidFill>
            </a:endParaRPr>
          </a:p>
        </p:txBody>
      </p:sp>
      <p:sp>
        <p:nvSpPr>
          <p:cNvPr id="14" name="爆発 2 13"/>
          <p:cNvSpPr/>
          <p:nvPr/>
        </p:nvSpPr>
        <p:spPr>
          <a:xfrm>
            <a:off x="6027762" y="5011380"/>
            <a:ext cx="2705100" cy="1751752"/>
          </a:xfrm>
          <a:prstGeom prst="irregularSeal2">
            <a:avLst/>
          </a:prstGeom>
          <a:solidFill>
            <a:srgbClr val="FEE7FF"/>
          </a:solidFill>
          <a:ln>
            <a:solidFill>
              <a:srgbClr val="F4C4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</a:rPr>
              <a:t>支持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124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88840"/>
            <a:ext cx="57912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仮説①系２の検証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727CA3"/>
              </a:buClr>
              <a:buNone/>
            </a:pPr>
            <a:r>
              <a:rPr lang="en-US" altLang="ja-JP" sz="3600" dirty="0">
                <a:solidFill>
                  <a:prstClr val="black"/>
                </a:solidFill>
              </a:rPr>
              <a:t>【</a:t>
            </a:r>
            <a:r>
              <a:rPr lang="ja-JP" altLang="en-US" sz="3600" dirty="0">
                <a:solidFill>
                  <a:prstClr val="black"/>
                </a:solidFill>
              </a:rPr>
              <a:t>コーヒー好きな消費者</a:t>
            </a:r>
            <a:r>
              <a:rPr lang="en-US" altLang="ja-JP" sz="3600" dirty="0">
                <a:solidFill>
                  <a:prstClr val="black"/>
                </a:solidFill>
              </a:rPr>
              <a:t>】</a:t>
            </a:r>
          </a:p>
          <a:p>
            <a:pPr marL="0" lvl="0" indent="0">
              <a:buClr>
                <a:srgbClr val="727CA3"/>
              </a:buClr>
              <a:buNone/>
            </a:pPr>
            <a:endParaRPr lang="ja-JP" altLang="en-US" sz="3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27584" y="4437112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 smtClean="0"/>
              <a:t>回帰式の説明力：低い</a:t>
            </a:r>
            <a:endParaRPr kumimoji="1" lang="ja-JP" altLang="en-US" u="sng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48064" y="4581128"/>
            <a:ext cx="3025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 smtClean="0"/>
              <a:t>回帰</a:t>
            </a:r>
            <a:r>
              <a:rPr lang="ja-JP" altLang="en-US" u="sng" dirty="0" smtClean="0"/>
              <a:t>式の有意性：意味がある</a:t>
            </a:r>
            <a:endParaRPr kumimoji="1" lang="ja-JP" altLang="en-US" u="sng" dirty="0"/>
          </a:p>
        </p:txBody>
      </p:sp>
      <p:sp>
        <p:nvSpPr>
          <p:cNvPr id="11" name="正方形/長方形 10"/>
          <p:cNvSpPr/>
          <p:nvPr/>
        </p:nvSpPr>
        <p:spPr>
          <a:xfrm>
            <a:off x="1331640" y="5301208"/>
            <a:ext cx="6048672" cy="1008112"/>
          </a:xfrm>
          <a:prstGeom prst="rect">
            <a:avLst/>
          </a:prstGeom>
          <a:noFill/>
          <a:ln w="38100"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回帰式の符号は正</a:t>
            </a:r>
            <a:endParaRPr kumimoji="1" lang="en-US" altLang="ja-JP" sz="20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有意確率・・・１</a:t>
            </a:r>
            <a:r>
              <a:rPr kumimoji="1" lang="en-US" altLang="ja-JP" sz="2000" b="1" dirty="0" smtClean="0">
                <a:solidFill>
                  <a:schemeClr val="tx1"/>
                </a:solidFill>
              </a:rPr>
              <a:t>%</a:t>
            </a:r>
            <a:r>
              <a:rPr kumimoji="1" lang="ja-JP" altLang="en-US" sz="2000" b="1" dirty="0" smtClean="0">
                <a:solidFill>
                  <a:schemeClr val="tx1"/>
                </a:solidFill>
              </a:rPr>
              <a:t>水準で有意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84984"/>
            <a:ext cx="40005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068960"/>
            <a:ext cx="420052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円/楕円 9"/>
          <p:cNvSpPr/>
          <p:nvPr/>
        </p:nvSpPr>
        <p:spPr>
          <a:xfrm>
            <a:off x="3023828" y="2573164"/>
            <a:ext cx="50405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8028384" y="3501008"/>
            <a:ext cx="5040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2771800" y="3933056"/>
            <a:ext cx="50405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2137058" y="4806444"/>
            <a:ext cx="28632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kumimoji="1" lang="ja-JP" altLang="en-US" u="sng" dirty="0">
                <a:solidFill>
                  <a:prstClr val="black"/>
                </a:solidFill>
              </a:rPr>
              <a:t>回帰式：</a:t>
            </a:r>
            <a:r>
              <a:rPr kumimoji="1" lang="en-US" altLang="ja-JP" u="sng" dirty="0">
                <a:solidFill>
                  <a:prstClr val="black"/>
                </a:solidFill>
              </a:rPr>
              <a:t>Y</a:t>
            </a:r>
            <a:r>
              <a:rPr kumimoji="1" lang="ja-JP" altLang="en-US" u="sng" dirty="0">
                <a:solidFill>
                  <a:prstClr val="black"/>
                </a:solidFill>
              </a:rPr>
              <a:t>＝</a:t>
            </a:r>
            <a:r>
              <a:rPr kumimoji="1" lang="en-US" altLang="ja-JP" u="sng" dirty="0" smtClean="0">
                <a:solidFill>
                  <a:prstClr val="black"/>
                </a:solidFill>
              </a:rPr>
              <a:t>1.860+0.375ⅹ</a:t>
            </a:r>
            <a:r>
              <a:rPr lang="ja-JP" altLang="ja-JP" sz="2400" u="sng" baseline="-25000" dirty="0">
                <a:solidFill>
                  <a:prstClr val="black"/>
                </a:solidFill>
              </a:rPr>
              <a:t>１</a:t>
            </a:r>
            <a:endParaRPr kumimoji="1" lang="en-US" altLang="ja-JP" sz="2400" u="sng" dirty="0">
              <a:solidFill>
                <a:prstClr val="black"/>
              </a:solidFill>
            </a:endParaRPr>
          </a:p>
        </p:txBody>
      </p:sp>
      <p:sp>
        <p:nvSpPr>
          <p:cNvPr id="14" name="爆発 2 13"/>
          <p:cNvSpPr/>
          <p:nvPr/>
        </p:nvSpPr>
        <p:spPr>
          <a:xfrm>
            <a:off x="5827340" y="4957887"/>
            <a:ext cx="2705100" cy="1751752"/>
          </a:xfrm>
          <a:prstGeom prst="irregularSeal2">
            <a:avLst/>
          </a:prstGeom>
          <a:solidFill>
            <a:srgbClr val="FEE7FF"/>
          </a:solidFill>
          <a:ln>
            <a:solidFill>
              <a:srgbClr val="F4C4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</a:rPr>
              <a:t>支持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038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</a:t>
            </a:r>
            <a:r>
              <a:rPr lang="ja-JP" altLang="en-US" dirty="0" smtClean="0"/>
              <a:t>①系</a:t>
            </a:r>
            <a:r>
              <a:rPr lang="en-US" altLang="ja-JP" dirty="0"/>
              <a:t>2</a:t>
            </a:r>
            <a:r>
              <a:rPr lang="ja-JP" altLang="en-US" dirty="0" smtClean="0"/>
              <a:t>のまとめ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58</a:t>
            </a:fld>
            <a:endParaRPr lang="en-US"/>
          </a:p>
        </p:txBody>
      </p:sp>
      <p:sp>
        <p:nvSpPr>
          <p:cNvPr id="6" name="コンテンツ プレースホルダー 5"/>
          <p:cNvSpPr txBox="1">
            <a:spLocks noGrp="1"/>
          </p:cNvSpPr>
          <p:nvPr>
            <p:ph sz="quarter" idx="1"/>
          </p:nvPr>
        </p:nvSpPr>
        <p:spPr>
          <a:xfrm>
            <a:off x="457200" y="1219200"/>
            <a:ext cx="5870518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4000" dirty="0" smtClean="0"/>
              <a:t>消費者</a:t>
            </a:r>
            <a:endParaRPr lang="en-US" altLang="ja-JP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sz="4000" dirty="0" smtClean="0"/>
              <a:t>都内の大学生</a:t>
            </a:r>
            <a:endParaRPr lang="en-US" altLang="ja-JP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sz="4000" dirty="0" smtClean="0"/>
              <a:t>コーヒー好きな消費者</a:t>
            </a:r>
            <a:endParaRPr lang="en-US" altLang="ja-JP" sz="4000" dirty="0" smtClean="0"/>
          </a:p>
          <a:p>
            <a:pPr marL="514350" indent="-514350">
              <a:buFont typeface="+mj-lt"/>
              <a:buAutoNum type="arabicPeriod"/>
            </a:pPr>
            <a:endParaRPr lang="en-US" altLang="ja-JP" sz="4000" dirty="0"/>
          </a:p>
          <a:p>
            <a:pPr marL="514350" indent="-514350">
              <a:buFont typeface="+mj-lt"/>
              <a:buAutoNum type="arabicPeriod"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b="1" u="sng" dirty="0"/>
              <a:t>顧客参加型製品に適合性を感じるほど、</a:t>
            </a:r>
          </a:p>
          <a:p>
            <a:pPr marL="0" indent="0">
              <a:buNone/>
            </a:pPr>
            <a:r>
              <a:rPr lang="ja-JP" altLang="en-US" b="1" u="sng" dirty="0"/>
              <a:t>通常の製品との違いを感じる。</a:t>
            </a:r>
          </a:p>
          <a:p>
            <a:pPr marL="0" indent="0">
              <a:buNone/>
            </a:pPr>
            <a:endParaRPr kumimoji="1" lang="en-US" altLang="ja-JP" b="1" u="sng" dirty="0" smtClean="0"/>
          </a:p>
        </p:txBody>
      </p:sp>
      <p:sp>
        <p:nvSpPr>
          <p:cNvPr id="7" name="角丸四角形 6"/>
          <p:cNvSpPr/>
          <p:nvPr/>
        </p:nvSpPr>
        <p:spPr>
          <a:xfrm>
            <a:off x="482600" y="1206500"/>
            <a:ext cx="5753100" cy="6985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482600" y="1981200"/>
            <a:ext cx="5753100" cy="660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482600" y="2692400"/>
            <a:ext cx="5753100" cy="635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爆発 2 9"/>
          <p:cNvSpPr/>
          <p:nvPr/>
        </p:nvSpPr>
        <p:spPr>
          <a:xfrm>
            <a:off x="5702300" y="895350"/>
            <a:ext cx="3352800" cy="2609850"/>
          </a:xfrm>
          <a:prstGeom prst="irregularSeal2">
            <a:avLst/>
          </a:prstGeom>
          <a:solidFill>
            <a:srgbClr val="FEE7FF"/>
          </a:solidFill>
          <a:ln>
            <a:solidFill>
              <a:srgbClr val="F4C4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tx1"/>
                </a:solidFill>
              </a:rPr>
              <a:t>支持</a:t>
            </a:r>
            <a:endParaRPr kumimoji="1" lang="ja-JP" altLang="en-US" sz="4800" dirty="0">
              <a:solidFill>
                <a:schemeClr val="tx1"/>
              </a:solidFill>
            </a:endParaRPr>
          </a:p>
        </p:txBody>
      </p:sp>
      <p:sp>
        <p:nvSpPr>
          <p:cNvPr id="11" name="下矢印 10"/>
          <p:cNvSpPr/>
          <p:nvPr/>
        </p:nvSpPr>
        <p:spPr>
          <a:xfrm>
            <a:off x="2209800" y="3505200"/>
            <a:ext cx="2298700" cy="1384300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673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300" y="4365116"/>
            <a:ext cx="2298700" cy="196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仮説①系</a:t>
            </a:r>
            <a:r>
              <a:rPr lang="ja-JP" altLang="en-US" dirty="0" smtClean="0"/>
              <a:t>３</a:t>
            </a:r>
            <a:r>
              <a:rPr kumimoji="1" lang="ja-JP" altLang="en-US" dirty="0" smtClean="0"/>
              <a:t>の検証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～差別化されることで顧客参加型製品に対する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　　　　　　　　　　　　　　　　購買意欲が向上する～</a:t>
            </a: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⇒問</a:t>
            </a:r>
            <a:r>
              <a:rPr lang="ja-JP" altLang="en-US" dirty="0"/>
              <a:t>６</a:t>
            </a:r>
            <a:r>
              <a:rPr kumimoji="1" lang="ja-JP" altLang="en-US" dirty="0" smtClean="0"/>
              <a:t>、問７に影響関係があるかを検証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sz="2400" dirty="0" smtClean="0"/>
              <a:t>＜検証内容＞</a:t>
            </a:r>
            <a:endParaRPr kumimoji="1" lang="en-US" altLang="ja-JP" sz="2400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</a:t>
            </a:r>
            <a:r>
              <a:rPr lang="ja-JP" altLang="en-US" dirty="0"/>
              <a:t>　</a:t>
            </a:r>
            <a:r>
              <a:rPr lang="ja-JP" altLang="en-US" dirty="0" smtClean="0"/>
              <a:t>　　　　</a:t>
            </a:r>
            <a:endParaRPr kumimoji="1" lang="en-US" altLang="ja-JP" sz="2400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598736" y="3811118"/>
            <a:ext cx="7026282" cy="1107996"/>
          </a:xfrm>
          <a:prstGeom prst="rect">
            <a:avLst/>
          </a:prstGeom>
          <a:noFill/>
          <a:ln w="38100"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r>
              <a:rPr lang="ja-JP" altLang="en-US" sz="2400" dirty="0" smtClean="0">
                <a:solidFill>
                  <a:schemeClr val="tx1"/>
                </a:solidFill>
              </a:rPr>
              <a:t>問６：他の製品との違いを感じますか？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r>
              <a:rPr lang="ja-JP" altLang="en-US" sz="2400" dirty="0" smtClean="0">
                <a:solidFill>
                  <a:schemeClr val="tx1"/>
                </a:solidFill>
              </a:rPr>
              <a:t>問</a:t>
            </a:r>
            <a:r>
              <a:rPr lang="ja-JP" altLang="en-US" sz="2400" dirty="0">
                <a:solidFill>
                  <a:schemeClr val="tx1"/>
                </a:solidFill>
              </a:rPr>
              <a:t>７</a:t>
            </a:r>
            <a:r>
              <a:rPr lang="ja-JP" altLang="en-US" sz="2400" dirty="0" smtClean="0">
                <a:solidFill>
                  <a:schemeClr val="tx1"/>
                </a:solidFill>
              </a:rPr>
              <a:t>：この製品を買いたいと思いますか？</a:t>
            </a:r>
            <a:endParaRPr lang="ja-JP" altLang="en-US" sz="2400" dirty="0">
              <a:solidFill>
                <a:schemeClr val="tx1"/>
              </a:solidFill>
            </a:endParaRPr>
          </a:p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14" name="カギ線コネクタ 13"/>
          <p:cNvCxnSpPr/>
          <p:nvPr/>
        </p:nvCxnSpPr>
        <p:spPr>
          <a:xfrm>
            <a:off x="899592" y="4941168"/>
            <a:ext cx="1008112" cy="360040"/>
          </a:xfrm>
          <a:prstGeom prst="bentConnector3">
            <a:avLst>
              <a:gd name="adj1" fmla="val -1831"/>
            </a:avLst>
          </a:prstGeom>
          <a:ln w="38100">
            <a:solidFill>
              <a:srgbClr val="B7F3F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59</a:t>
            </a:fld>
            <a:endParaRPr 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09800" y="5057606"/>
            <a:ext cx="2900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単回帰分析を行う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58963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6</a:t>
            </a:fld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898635" y="2081980"/>
            <a:ext cx="7457090" cy="4056062"/>
          </a:xfrm>
        </p:spPr>
        <p:txBody>
          <a:bodyPr/>
          <a:lstStyle/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価値主導へのマーケティングの</a:t>
            </a:r>
            <a:r>
              <a:rPr lang="ja-JP" altLang="en-US" dirty="0" smtClean="0"/>
              <a:t>変化に伴い、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/>
              <a:t>　</a:t>
            </a:r>
            <a:r>
              <a:rPr lang="ja-JP" altLang="en-US" dirty="0"/>
              <a:t> </a:t>
            </a:r>
            <a:r>
              <a:rPr lang="ja-JP" altLang="en-US" dirty="0" smtClean="0"/>
              <a:t>企業は</a:t>
            </a:r>
            <a:r>
              <a:rPr lang="en-US" altLang="ja-JP" dirty="0" smtClean="0"/>
              <a:t>SNS</a:t>
            </a:r>
            <a:r>
              <a:rPr lang="ja-JP" altLang="en-US" dirty="0" smtClean="0"/>
              <a:t>などを通して多くの消費者に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共感を得てもらうため コミュニケーションをとる機会　　　　　</a:t>
            </a:r>
            <a:r>
              <a:rPr lang="ja-JP" altLang="en-US" dirty="0"/>
              <a:t>　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が増えた。</a:t>
            </a:r>
            <a:endParaRPr lang="en-US" altLang="ja-JP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584" y="1216817"/>
            <a:ext cx="1993796" cy="2029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167" y="1177128"/>
            <a:ext cx="2025966" cy="2068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861" y="1173504"/>
            <a:ext cx="2072591" cy="2072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7294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16832"/>
            <a:ext cx="57912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仮説①系３の検証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727CA3"/>
              </a:buClr>
              <a:buNone/>
            </a:pPr>
            <a:r>
              <a:rPr lang="en-US" altLang="ja-JP" sz="3600" dirty="0">
                <a:solidFill>
                  <a:prstClr val="black"/>
                </a:solidFill>
              </a:rPr>
              <a:t>【</a:t>
            </a:r>
            <a:r>
              <a:rPr lang="ja-JP" altLang="en-US" sz="3600" dirty="0">
                <a:solidFill>
                  <a:prstClr val="black"/>
                </a:solidFill>
              </a:rPr>
              <a:t>消費者</a:t>
            </a:r>
            <a:r>
              <a:rPr lang="en-US" altLang="ja-JP" sz="3600" dirty="0">
                <a:solidFill>
                  <a:prstClr val="black"/>
                </a:solidFill>
              </a:rPr>
              <a:t>】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27584" y="4437112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 smtClean="0"/>
              <a:t>回帰式の説明力：低い</a:t>
            </a:r>
            <a:endParaRPr kumimoji="1" lang="ja-JP" altLang="en-US" u="sng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48064" y="4581128"/>
            <a:ext cx="3025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 smtClean="0"/>
              <a:t>回帰</a:t>
            </a:r>
            <a:r>
              <a:rPr lang="ja-JP" altLang="en-US" u="sng" dirty="0" smtClean="0"/>
              <a:t>式の有意性：意味がある</a:t>
            </a:r>
            <a:endParaRPr kumimoji="1" lang="ja-JP" altLang="en-US" u="sng" dirty="0"/>
          </a:p>
        </p:txBody>
      </p:sp>
      <p:sp>
        <p:nvSpPr>
          <p:cNvPr id="11" name="正方形/長方形 10"/>
          <p:cNvSpPr/>
          <p:nvPr/>
        </p:nvSpPr>
        <p:spPr>
          <a:xfrm>
            <a:off x="1331640" y="5301208"/>
            <a:ext cx="6048672" cy="1008112"/>
          </a:xfrm>
          <a:prstGeom prst="rect">
            <a:avLst/>
          </a:prstGeom>
          <a:noFill/>
          <a:ln w="38100"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回帰式の符号は正</a:t>
            </a:r>
            <a:endParaRPr kumimoji="1" lang="en-US" altLang="ja-JP" sz="20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有意確率・・・</a:t>
            </a:r>
            <a:r>
              <a:rPr kumimoji="1" lang="en-US" altLang="ja-JP" sz="2000" b="1" dirty="0" smtClean="0">
                <a:solidFill>
                  <a:schemeClr val="tx1"/>
                </a:solidFill>
              </a:rPr>
              <a:t>1%</a:t>
            </a:r>
            <a:r>
              <a:rPr kumimoji="1" lang="ja-JP" altLang="en-US" sz="2000" b="1" dirty="0" smtClean="0">
                <a:solidFill>
                  <a:schemeClr val="tx1"/>
                </a:solidFill>
              </a:rPr>
              <a:t>水準で有意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12976"/>
            <a:ext cx="40005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68960"/>
            <a:ext cx="420052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円/楕円 9"/>
          <p:cNvSpPr/>
          <p:nvPr/>
        </p:nvSpPr>
        <p:spPr>
          <a:xfrm>
            <a:off x="2940306" y="2492896"/>
            <a:ext cx="50405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8172400" y="3501008"/>
            <a:ext cx="5040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2915816" y="3861048"/>
            <a:ext cx="50405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2188270" y="4806444"/>
            <a:ext cx="28632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kumimoji="1" lang="ja-JP" altLang="en-US" u="sng" dirty="0">
                <a:solidFill>
                  <a:prstClr val="black"/>
                </a:solidFill>
              </a:rPr>
              <a:t>回帰式：</a:t>
            </a:r>
            <a:r>
              <a:rPr kumimoji="1" lang="en-US" altLang="ja-JP" u="sng" dirty="0">
                <a:solidFill>
                  <a:prstClr val="black"/>
                </a:solidFill>
              </a:rPr>
              <a:t>Y</a:t>
            </a:r>
            <a:r>
              <a:rPr kumimoji="1" lang="ja-JP" altLang="en-US" u="sng" dirty="0">
                <a:solidFill>
                  <a:prstClr val="black"/>
                </a:solidFill>
              </a:rPr>
              <a:t>＝</a:t>
            </a:r>
            <a:r>
              <a:rPr kumimoji="1" lang="en-US" altLang="ja-JP" u="sng" dirty="0" smtClean="0">
                <a:solidFill>
                  <a:prstClr val="black"/>
                </a:solidFill>
              </a:rPr>
              <a:t>1.277+0.622ⅹ</a:t>
            </a:r>
            <a:r>
              <a:rPr lang="ja-JP" altLang="ja-JP" sz="2400" u="sng" baseline="-25000" dirty="0">
                <a:solidFill>
                  <a:prstClr val="black"/>
                </a:solidFill>
              </a:rPr>
              <a:t>１</a:t>
            </a:r>
            <a:endParaRPr kumimoji="1" lang="en-US" altLang="ja-JP" sz="2400" u="sng" dirty="0">
              <a:solidFill>
                <a:prstClr val="black"/>
              </a:solidFill>
            </a:endParaRPr>
          </a:p>
        </p:txBody>
      </p:sp>
      <p:sp>
        <p:nvSpPr>
          <p:cNvPr id="14" name="爆発 2 13"/>
          <p:cNvSpPr/>
          <p:nvPr/>
        </p:nvSpPr>
        <p:spPr>
          <a:xfrm>
            <a:off x="5971356" y="4929388"/>
            <a:ext cx="2705100" cy="1751752"/>
          </a:xfrm>
          <a:prstGeom prst="irregularSeal2">
            <a:avLst/>
          </a:prstGeom>
          <a:solidFill>
            <a:srgbClr val="FEE7FF"/>
          </a:solidFill>
          <a:ln>
            <a:solidFill>
              <a:srgbClr val="F4C4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</a:rPr>
              <a:t>支持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365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57912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仮説①系３の検証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727CA3"/>
              </a:buClr>
              <a:buNone/>
            </a:pPr>
            <a:r>
              <a:rPr lang="en-US" altLang="ja-JP" sz="3600" dirty="0">
                <a:solidFill>
                  <a:prstClr val="black"/>
                </a:solidFill>
              </a:rPr>
              <a:t>【</a:t>
            </a:r>
            <a:r>
              <a:rPr lang="ja-JP" altLang="en-US" sz="3600" dirty="0">
                <a:solidFill>
                  <a:prstClr val="black"/>
                </a:solidFill>
              </a:rPr>
              <a:t>都内の大学生</a:t>
            </a:r>
            <a:r>
              <a:rPr lang="en-US" altLang="ja-JP" sz="3600" dirty="0">
                <a:solidFill>
                  <a:prstClr val="black"/>
                </a:solidFill>
              </a:rPr>
              <a:t>】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27584" y="4437112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 smtClean="0"/>
              <a:t>回帰式の説明力：低い</a:t>
            </a:r>
            <a:endParaRPr kumimoji="1" lang="ja-JP" altLang="en-US" u="sng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48064" y="4581128"/>
            <a:ext cx="3025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 smtClean="0"/>
              <a:t>回帰</a:t>
            </a:r>
            <a:r>
              <a:rPr lang="ja-JP" altLang="en-US" u="sng" dirty="0" smtClean="0"/>
              <a:t>式の有意性：意味がある</a:t>
            </a:r>
            <a:endParaRPr kumimoji="1" lang="ja-JP" altLang="en-US" u="sng" dirty="0"/>
          </a:p>
        </p:txBody>
      </p:sp>
      <p:sp>
        <p:nvSpPr>
          <p:cNvPr id="11" name="正方形/長方形 10"/>
          <p:cNvSpPr/>
          <p:nvPr/>
        </p:nvSpPr>
        <p:spPr>
          <a:xfrm>
            <a:off x="1331640" y="5301208"/>
            <a:ext cx="6048672" cy="1008112"/>
          </a:xfrm>
          <a:prstGeom prst="rect">
            <a:avLst/>
          </a:prstGeom>
          <a:noFill/>
          <a:ln w="38100"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回帰式の符号は正</a:t>
            </a:r>
            <a:endParaRPr kumimoji="1" lang="en-US" altLang="ja-JP" sz="20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有意確率・・・</a:t>
            </a:r>
            <a:r>
              <a:rPr lang="en-US" altLang="ja-JP" sz="2000" b="1" dirty="0">
                <a:solidFill>
                  <a:schemeClr val="tx1"/>
                </a:solidFill>
              </a:rPr>
              <a:t>5</a:t>
            </a:r>
            <a:r>
              <a:rPr kumimoji="1" lang="en-US" altLang="ja-JP" sz="2000" b="1" dirty="0" smtClean="0">
                <a:solidFill>
                  <a:schemeClr val="tx1"/>
                </a:solidFill>
              </a:rPr>
              <a:t>%</a:t>
            </a:r>
            <a:r>
              <a:rPr kumimoji="1" lang="ja-JP" altLang="en-US" sz="2000" b="1" dirty="0" smtClean="0">
                <a:solidFill>
                  <a:schemeClr val="tx1"/>
                </a:solidFill>
              </a:rPr>
              <a:t>水準で有意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12976"/>
            <a:ext cx="40005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140968"/>
            <a:ext cx="420052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円/楕円 11"/>
          <p:cNvSpPr/>
          <p:nvPr/>
        </p:nvSpPr>
        <p:spPr>
          <a:xfrm>
            <a:off x="3023828" y="2488456"/>
            <a:ext cx="50405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8100392" y="3501008"/>
            <a:ext cx="5040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2771800" y="3789040"/>
            <a:ext cx="50405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2454558" y="4768027"/>
            <a:ext cx="28632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kumimoji="1" lang="ja-JP" altLang="en-US" u="sng" dirty="0">
                <a:solidFill>
                  <a:prstClr val="black"/>
                </a:solidFill>
              </a:rPr>
              <a:t>回帰式：</a:t>
            </a:r>
            <a:r>
              <a:rPr kumimoji="1" lang="en-US" altLang="ja-JP" u="sng" dirty="0">
                <a:solidFill>
                  <a:prstClr val="black"/>
                </a:solidFill>
              </a:rPr>
              <a:t>Y</a:t>
            </a:r>
            <a:r>
              <a:rPr kumimoji="1" lang="ja-JP" altLang="en-US" u="sng" dirty="0" smtClean="0">
                <a:solidFill>
                  <a:prstClr val="black"/>
                </a:solidFill>
              </a:rPr>
              <a:t>＝</a:t>
            </a:r>
            <a:r>
              <a:rPr kumimoji="1" lang="en-US" altLang="ja-JP" u="sng" dirty="0" smtClean="0">
                <a:solidFill>
                  <a:prstClr val="black"/>
                </a:solidFill>
              </a:rPr>
              <a:t>2.079+0.338ⅹ</a:t>
            </a:r>
            <a:r>
              <a:rPr lang="ja-JP" altLang="ja-JP" sz="2400" u="sng" baseline="-25000" dirty="0">
                <a:solidFill>
                  <a:prstClr val="black"/>
                </a:solidFill>
              </a:rPr>
              <a:t>１</a:t>
            </a:r>
            <a:endParaRPr kumimoji="1" lang="en-US" altLang="ja-JP" sz="2400" u="sng" dirty="0">
              <a:solidFill>
                <a:prstClr val="black"/>
              </a:solidFill>
            </a:endParaRPr>
          </a:p>
        </p:txBody>
      </p:sp>
      <p:sp>
        <p:nvSpPr>
          <p:cNvPr id="15" name="爆発 2 14"/>
          <p:cNvSpPr/>
          <p:nvPr/>
        </p:nvSpPr>
        <p:spPr>
          <a:xfrm>
            <a:off x="6098034" y="4950460"/>
            <a:ext cx="2705100" cy="1751752"/>
          </a:xfrm>
          <a:prstGeom prst="irregularSeal2">
            <a:avLst/>
          </a:prstGeom>
          <a:solidFill>
            <a:srgbClr val="FEE7FF"/>
          </a:solidFill>
          <a:ln>
            <a:solidFill>
              <a:srgbClr val="F4C4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</a:rPr>
              <a:t>支持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292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88840"/>
            <a:ext cx="57912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仮説①系３の検証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727CA3"/>
              </a:buClr>
              <a:buNone/>
            </a:pPr>
            <a:r>
              <a:rPr lang="en-US" altLang="ja-JP" sz="3600" dirty="0">
                <a:solidFill>
                  <a:prstClr val="black"/>
                </a:solidFill>
              </a:rPr>
              <a:t>【</a:t>
            </a:r>
            <a:r>
              <a:rPr lang="ja-JP" altLang="en-US" sz="3600" dirty="0">
                <a:solidFill>
                  <a:prstClr val="black"/>
                </a:solidFill>
              </a:rPr>
              <a:t>コーヒー好きな消費者</a:t>
            </a:r>
            <a:r>
              <a:rPr lang="en-US" altLang="ja-JP" sz="3600" dirty="0">
                <a:solidFill>
                  <a:prstClr val="black"/>
                </a:solidFill>
              </a:rPr>
              <a:t>】</a:t>
            </a:r>
          </a:p>
          <a:p>
            <a:pPr marL="0" lvl="0" indent="0">
              <a:buClr>
                <a:srgbClr val="727CA3"/>
              </a:buClr>
              <a:buNone/>
            </a:pPr>
            <a:endParaRPr lang="ja-JP" altLang="en-US" sz="3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27584" y="4437112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 smtClean="0"/>
              <a:t>回帰式の説明力：低い</a:t>
            </a:r>
            <a:endParaRPr kumimoji="1" lang="ja-JP" altLang="en-US" u="sng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48064" y="4581128"/>
            <a:ext cx="3025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 smtClean="0"/>
              <a:t>回帰</a:t>
            </a:r>
            <a:r>
              <a:rPr lang="ja-JP" altLang="en-US" u="sng" dirty="0" smtClean="0"/>
              <a:t>式の有意性：意味がある</a:t>
            </a:r>
            <a:endParaRPr kumimoji="1" lang="ja-JP" altLang="en-US" u="sng" dirty="0"/>
          </a:p>
        </p:txBody>
      </p:sp>
      <p:sp>
        <p:nvSpPr>
          <p:cNvPr id="11" name="正方形/長方形 10"/>
          <p:cNvSpPr/>
          <p:nvPr/>
        </p:nvSpPr>
        <p:spPr>
          <a:xfrm>
            <a:off x="1331640" y="5301208"/>
            <a:ext cx="6048672" cy="1008112"/>
          </a:xfrm>
          <a:prstGeom prst="rect">
            <a:avLst/>
          </a:prstGeom>
          <a:noFill/>
          <a:ln w="38100"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回帰式の符号は正</a:t>
            </a:r>
            <a:endParaRPr kumimoji="1" lang="en-US" altLang="ja-JP" sz="20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有意確率・・・１</a:t>
            </a:r>
            <a:r>
              <a:rPr kumimoji="1" lang="en-US" altLang="ja-JP" sz="2000" b="1" dirty="0" smtClean="0">
                <a:solidFill>
                  <a:schemeClr val="tx1"/>
                </a:solidFill>
              </a:rPr>
              <a:t>%</a:t>
            </a:r>
            <a:r>
              <a:rPr kumimoji="1" lang="ja-JP" altLang="en-US" sz="2000" b="1" dirty="0" smtClean="0">
                <a:solidFill>
                  <a:schemeClr val="tx1"/>
                </a:solidFill>
              </a:rPr>
              <a:t>水準で有意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84984"/>
            <a:ext cx="40005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068960"/>
            <a:ext cx="420052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円/楕円 9"/>
          <p:cNvSpPr/>
          <p:nvPr/>
        </p:nvSpPr>
        <p:spPr>
          <a:xfrm>
            <a:off x="3023828" y="2564904"/>
            <a:ext cx="50405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8100392" y="3501008"/>
            <a:ext cx="5040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2771800" y="3933056"/>
            <a:ext cx="50405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2492658" y="4804472"/>
            <a:ext cx="28632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kumimoji="1" lang="ja-JP" altLang="en-US" u="sng" dirty="0">
                <a:solidFill>
                  <a:prstClr val="black"/>
                </a:solidFill>
              </a:rPr>
              <a:t>回帰式：</a:t>
            </a:r>
            <a:r>
              <a:rPr kumimoji="1" lang="en-US" altLang="ja-JP" u="sng" dirty="0">
                <a:solidFill>
                  <a:prstClr val="black"/>
                </a:solidFill>
              </a:rPr>
              <a:t>Y</a:t>
            </a:r>
            <a:r>
              <a:rPr kumimoji="1" lang="ja-JP" altLang="en-US" u="sng" dirty="0">
                <a:solidFill>
                  <a:prstClr val="black"/>
                </a:solidFill>
              </a:rPr>
              <a:t>＝</a:t>
            </a:r>
            <a:r>
              <a:rPr kumimoji="1" lang="en-US" altLang="ja-JP" u="sng" dirty="0" smtClean="0">
                <a:solidFill>
                  <a:prstClr val="black"/>
                </a:solidFill>
              </a:rPr>
              <a:t>1.823+0.462ⅹ</a:t>
            </a:r>
            <a:r>
              <a:rPr lang="ja-JP" altLang="ja-JP" sz="2400" u="sng" baseline="-25000" dirty="0">
                <a:solidFill>
                  <a:prstClr val="black"/>
                </a:solidFill>
              </a:rPr>
              <a:t>１</a:t>
            </a:r>
            <a:endParaRPr kumimoji="1" lang="en-US" altLang="ja-JP" sz="2400" u="sng" dirty="0">
              <a:solidFill>
                <a:prstClr val="black"/>
              </a:solidFill>
            </a:endParaRPr>
          </a:p>
        </p:txBody>
      </p:sp>
      <p:sp>
        <p:nvSpPr>
          <p:cNvPr id="14" name="爆発 2 13"/>
          <p:cNvSpPr/>
          <p:nvPr/>
        </p:nvSpPr>
        <p:spPr>
          <a:xfrm>
            <a:off x="5995417" y="4950460"/>
            <a:ext cx="2705100" cy="1751752"/>
          </a:xfrm>
          <a:prstGeom prst="irregularSeal2">
            <a:avLst/>
          </a:prstGeom>
          <a:solidFill>
            <a:srgbClr val="FEE7FF"/>
          </a:solidFill>
          <a:ln>
            <a:solidFill>
              <a:srgbClr val="F4C4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</a:rPr>
              <a:t>支持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223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</a:t>
            </a:r>
            <a:r>
              <a:rPr lang="ja-JP" altLang="en-US" dirty="0" smtClean="0"/>
              <a:t>①系</a:t>
            </a:r>
            <a:r>
              <a:rPr lang="en-US" altLang="ja-JP" dirty="0" smtClean="0"/>
              <a:t>3</a:t>
            </a:r>
            <a:r>
              <a:rPr lang="ja-JP" altLang="en-US" dirty="0" smtClean="0"/>
              <a:t>のまとめ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63</a:t>
            </a:fld>
            <a:endParaRPr lang="en-US"/>
          </a:p>
        </p:txBody>
      </p:sp>
      <p:sp>
        <p:nvSpPr>
          <p:cNvPr id="6" name="コンテンツ プレースホルダー 5"/>
          <p:cNvSpPr txBox="1">
            <a:spLocks noGrp="1"/>
          </p:cNvSpPr>
          <p:nvPr>
            <p:ph sz="quarter" idx="1"/>
          </p:nvPr>
        </p:nvSpPr>
        <p:spPr>
          <a:xfrm>
            <a:off x="457200" y="1219200"/>
            <a:ext cx="8300670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4000" dirty="0" smtClean="0"/>
              <a:t>消費者</a:t>
            </a:r>
            <a:endParaRPr lang="en-US" altLang="ja-JP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sz="4000" dirty="0" smtClean="0"/>
              <a:t>都内の大学生</a:t>
            </a:r>
            <a:endParaRPr lang="en-US" altLang="ja-JP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sz="4000" dirty="0" smtClean="0"/>
              <a:t>コーヒー好きな消費者</a:t>
            </a:r>
            <a:endParaRPr lang="en-US" altLang="ja-JP" sz="4000" dirty="0" smtClean="0"/>
          </a:p>
          <a:p>
            <a:pPr marL="514350" indent="-514350">
              <a:buFont typeface="+mj-lt"/>
              <a:buAutoNum type="arabicPeriod"/>
            </a:pPr>
            <a:endParaRPr lang="en-US" altLang="ja-JP" sz="4000" dirty="0"/>
          </a:p>
          <a:p>
            <a:pPr marL="514350" indent="-514350">
              <a:buFont typeface="+mj-lt"/>
              <a:buAutoNum type="arabicPeriod"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b="1" u="sng" dirty="0"/>
              <a:t>通常の製品との違いを感じるほど</a:t>
            </a:r>
            <a:r>
              <a:rPr lang="ja-JP" altLang="en-US" b="1" u="sng" dirty="0" smtClean="0"/>
              <a:t>、購買</a:t>
            </a:r>
            <a:r>
              <a:rPr lang="ja-JP" altLang="en-US" b="1" u="sng" dirty="0"/>
              <a:t>意欲が向上する。</a:t>
            </a:r>
          </a:p>
          <a:p>
            <a:pPr marL="0" indent="0">
              <a:buNone/>
            </a:pPr>
            <a:endParaRPr lang="ja-JP" altLang="en-US" b="1" u="sng" dirty="0"/>
          </a:p>
          <a:p>
            <a:pPr marL="0" indent="0">
              <a:buNone/>
            </a:pPr>
            <a:endParaRPr kumimoji="1" lang="en-US" altLang="ja-JP" b="1" u="sng" dirty="0" smtClean="0"/>
          </a:p>
        </p:txBody>
      </p:sp>
      <p:sp>
        <p:nvSpPr>
          <p:cNvPr id="7" name="角丸四角形 6"/>
          <p:cNvSpPr/>
          <p:nvPr/>
        </p:nvSpPr>
        <p:spPr>
          <a:xfrm>
            <a:off x="482600" y="1206500"/>
            <a:ext cx="5753100" cy="6985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482600" y="1981200"/>
            <a:ext cx="5753100" cy="660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482600" y="2692400"/>
            <a:ext cx="5753100" cy="635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爆発 2 9"/>
          <p:cNvSpPr/>
          <p:nvPr/>
        </p:nvSpPr>
        <p:spPr>
          <a:xfrm>
            <a:off x="5702300" y="895350"/>
            <a:ext cx="3352800" cy="2609850"/>
          </a:xfrm>
          <a:prstGeom prst="irregularSeal2">
            <a:avLst/>
          </a:prstGeom>
          <a:solidFill>
            <a:srgbClr val="FEE7FF"/>
          </a:solidFill>
          <a:ln>
            <a:solidFill>
              <a:srgbClr val="F4C4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tx1"/>
                </a:solidFill>
              </a:rPr>
              <a:t>支持</a:t>
            </a:r>
            <a:endParaRPr kumimoji="1" lang="ja-JP" altLang="en-US" sz="4800" dirty="0">
              <a:solidFill>
                <a:schemeClr val="tx1"/>
              </a:solidFill>
            </a:endParaRPr>
          </a:p>
        </p:txBody>
      </p:sp>
      <p:sp>
        <p:nvSpPr>
          <p:cNvPr id="11" name="下矢印 10"/>
          <p:cNvSpPr/>
          <p:nvPr/>
        </p:nvSpPr>
        <p:spPr>
          <a:xfrm>
            <a:off x="2209800" y="3505200"/>
            <a:ext cx="2298700" cy="1384300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0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://www.cartoon.co.jp/cache/3a8efe3591f897a61dedca8a7e56692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59" r="15529"/>
          <a:stretch/>
        </p:blipFill>
        <p:spPr bwMode="auto">
          <a:xfrm>
            <a:off x="7353300" y="4432768"/>
            <a:ext cx="1651000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仮説②系</a:t>
            </a:r>
            <a:r>
              <a:rPr lang="ja-JP" altLang="en-US" dirty="0" smtClean="0"/>
              <a:t>１</a:t>
            </a:r>
            <a:r>
              <a:rPr kumimoji="1" lang="ja-JP" altLang="en-US" dirty="0" smtClean="0"/>
              <a:t>の検証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～消費者の声を信頼することで、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　　消費者の意見を取り入れた製品に好印象を持つ～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⇒問</a:t>
            </a:r>
            <a:r>
              <a:rPr lang="ja-JP" altLang="en-US" dirty="0" smtClean="0"/>
              <a:t>９</a:t>
            </a:r>
            <a:r>
              <a:rPr kumimoji="1" lang="ja-JP" altLang="en-US" dirty="0" smtClean="0"/>
              <a:t>、問１０に影響関係があるかを検証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sz="2400" dirty="0" smtClean="0"/>
              <a:t>＜検証内容＞</a:t>
            </a:r>
            <a:endParaRPr kumimoji="1" lang="en-US" altLang="ja-JP" sz="2400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</a:t>
            </a:r>
            <a:r>
              <a:rPr lang="ja-JP" altLang="en-US" dirty="0"/>
              <a:t>　</a:t>
            </a:r>
            <a:r>
              <a:rPr lang="ja-JP" altLang="en-US" dirty="0" smtClean="0"/>
              <a:t>　　　　</a:t>
            </a:r>
            <a:endParaRPr kumimoji="1" lang="en-US" altLang="ja-JP" sz="2400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403920" y="3631085"/>
            <a:ext cx="7344816" cy="1310083"/>
          </a:xfrm>
          <a:prstGeom prst="rect">
            <a:avLst/>
          </a:prstGeom>
          <a:noFill/>
          <a:ln w="38100"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r>
              <a:rPr lang="ja-JP" altLang="en-US" sz="2400" dirty="0" smtClean="0">
                <a:solidFill>
                  <a:schemeClr val="tx1"/>
                </a:solidFill>
              </a:rPr>
              <a:t>問９：　開発に参加した消費者の提案が</a:t>
            </a:r>
            <a:endParaRPr lang="en-US" altLang="ja-JP" sz="2400" dirty="0">
              <a:solidFill>
                <a:schemeClr val="tx1"/>
              </a:solidFill>
            </a:endParaRPr>
          </a:p>
          <a:p>
            <a:r>
              <a:rPr lang="ja-JP" altLang="en-US" sz="2400" dirty="0" smtClean="0">
                <a:solidFill>
                  <a:schemeClr val="tx1"/>
                </a:solidFill>
              </a:rPr>
              <a:t>　　　　自分の要望と合致していると思いますか？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r>
              <a:rPr lang="ja-JP" altLang="en-US" sz="2400" dirty="0" smtClean="0">
                <a:solidFill>
                  <a:schemeClr val="tx1"/>
                </a:solidFill>
              </a:rPr>
              <a:t>問１０：この商品に対してどのような印象を持ちますか？</a:t>
            </a:r>
            <a:endParaRPr lang="ja-JP" altLang="en-US" sz="2400" dirty="0">
              <a:solidFill>
                <a:schemeClr val="tx1"/>
              </a:solidFill>
            </a:endParaRPr>
          </a:p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14" name="カギ線コネクタ 13"/>
          <p:cNvCxnSpPr/>
          <p:nvPr/>
        </p:nvCxnSpPr>
        <p:spPr>
          <a:xfrm>
            <a:off x="899592" y="4963316"/>
            <a:ext cx="1008112" cy="360040"/>
          </a:xfrm>
          <a:prstGeom prst="bentConnector3">
            <a:avLst>
              <a:gd name="adj1" fmla="val -1831"/>
            </a:avLst>
          </a:prstGeom>
          <a:ln w="38100">
            <a:solidFill>
              <a:srgbClr val="B7F3F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2235199" y="5061746"/>
            <a:ext cx="2900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u="sng" dirty="0" smtClean="0"/>
              <a:t>単回帰分析</a:t>
            </a:r>
            <a:r>
              <a:rPr kumimoji="1" lang="ja-JP" altLang="en-US" sz="2800" dirty="0" smtClean="0"/>
              <a:t>を行う</a:t>
            </a:r>
            <a:endParaRPr kumimoji="1" lang="ja-JP" altLang="en-US" sz="2800" dirty="0"/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49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16832"/>
            <a:ext cx="57912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仮説②系１の検証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ja-JP" sz="3600" dirty="0" smtClean="0"/>
              <a:t>【</a:t>
            </a:r>
            <a:r>
              <a:rPr lang="ja-JP" altLang="en-US" sz="3600" dirty="0" smtClean="0"/>
              <a:t>消費者</a:t>
            </a:r>
            <a:r>
              <a:rPr lang="en-US" altLang="ja-JP" sz="3600" dirty="0" smtClean="0"/>
              <a:t>】</a:t>
            </a:r>
            <a:endParaRPr lang="en-US" altLang="ja-JP" sz="3600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27584" y="4437112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 smtClean="0"/>
              <a:t>回帰式の説明力：低い</a:t>
            </a:r>
            <a:endParaRPr kumimoji="1" lang="ja-JP" altLang="en-US" u="sng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48064" y="4581128"/>
            <a:ext cx="3025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 smtClean="0"/>
              <a:t>回帰</a:t>
            </a:r>
            <a:r>
              <a:rPr lang="ja-JP" altLang="en-US" u="sng" dirty="0" smtClean="0"/>
              <a:t>式の有意性：意味がある</a:t>
            </a:r>
            <a:endParaRPr kumimoji="1" lang="ja-JP" altLang="en-US" u="sng" dirty="0"/>
          </a:p>
        </p:txBody>
      </p:sp>
      <p:sp>
        <p:nvSpPr>
          <p:cNvPr id="11" name="正方形/長方形 10"/>
          <p:cNvSpPr/>
          <p:nvPr/>
        </p:nvSpPr>
        <p:spPr>
          <a:xfrm>
            <a:off x="1331640" y="5301208"/>
            <a:ext cx="6048672" cy="1008112"/>
          </a:xfrm>
          <a:prstGeom prst="rect">
            <a:avLst/>
          </a:prstGeom>
          <a:noFill/>
          <a:ln w="38100"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回帰式の符号は正</a:t>
            </a:r>
            <a:endParaRPr kumimoji="1" lang="en-US" altLang="ja-JP" sz="20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有意確率・・・</a:t>
            </a:r>
            <a:r>
              <a:rPr kumimoji="1" lang="en-US" altLang="ja-JP" sz="2000" b="1" dirty="0" smtClean="0">
                <a:solidFill>
                  <a:schemeClr val="tx1"/>
                </a:solidFill>
              </a:rPr>
              <a:t>1%</a:t>
            </a:r>
            <a:r>
              <a:rPr kumimoji="1" lang="ja-JP" altLang="en-US" sz="2000" b="1" dirty="0" smtClean="0">
                <a:solidFill>
                  <a:schemeClr val="tx1"/>
                </a:solidFill>
              </a:rPr>
              <a:t>水準で有意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12976"/>
            <a:ext cx="40005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068960"/>
            <a:ext cx="420052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円/楕円 11"/>
          <p:cNvSpPr/>
          <p:nvPr/>
        </p:nvSpPr>
        <p:spPr>
          <a:xfrm>
            <a:off x="2771800" y="2492896"/>
            <a:ext cx="50405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8100392" y="3501008"/>
            <a:ext cx="5040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2771800" y="3861048"/>
            <a:ext cx="50405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2284780" y="4771638"/>
            <a:ext cx="28632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kumimoji="1" lang="ja-JP" altLang="en-US" u="sng" dirty="0">
                <a:solidFill>
                  <a:prstClr val="black"/>
                </a:solidFill>
              </a:rPr>
              <a:t>回帰式：</a:t>
            </a:r>
            <a:r>
              <a:rPr kumimoji="1" lang="en-US" altLang="ja-JP" u="sng" dirty="0">
                <a:solidFill>
                  <a:prstClr val="black"/>
                </a:solidFill>
              </a:rPr>
              <a:t>Y</a:t>
            </a:r>
            <a:r>
              <a:rPr kumimoji="1" lang="ja-JP" altLang="en-US" u="sng" dirty="0" smtClean="0">
                <a:solidFill>
                  <a:prstClr val="black"/>
                </a:solidFill>
              </a:rPr>
              <a:t>＝</a:t>
            </a:r>
            <a:r>
              <a:rPr kumimoji="1" lang="en-US" altLang="ja-JP" u="sng" dirty="0" smtClean="0">
                <a:solidFill>
                  <a:prstClr val="black"/>
                </a:solidFill>
              </a:rPr>
              <a:t>0.179+0.546ⅹ</a:t>
            </a:r>
            <a:r>
              <a:rPr lang="ja-JP" altLang="ja-JP" sz="2400" u="sng" baseline="-25000" dirty="0">
                <a:solidFill>
                  <a:prstClr val="black"/>
                </a:solidFill>
              </a:rPr>
              <a:t>１</a:t>
            </a:r>
            <a:endParaRPr kumimoji="1" lang="en-US" altLang="ja-JP" sz="2400" u="sng" dirty="0">
              <a:solidFill>
                <a:prstClr val="black"/>
              </a:solidFill>
            </a:endParaRPr>
          </a:p>
        </p:txBody>
      </p:sp>
      <p:sp>
        <p:nvSpPr>
          <p:cNvPr id="15" name="爆発 2 14"/>
          <p:cNvSpPr/>
          <p:nvPr/>
        </p:nvSpPr>
        <p:spPr>
          <a:xfrm>
            <a:off x="5899348" y="4897080"/>
            <a:ext cx="2705100" cy="1751752"/>
          </a:xfrm>
          <a:prstGeom prst="irregularSeal2">
            <a:avLst/>
          </a:prstGeom>
          <a:solidFill>
            <a:srgbClr val="FEE7FF"/>
          </a:solidFill>
          <a:ln>
            <a:solidFill>
              <a:srgbClr val="F4C4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</a:rPr>
              <a:t>支持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27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16832"/>
            <a:ext cx="57912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仮説②系１の検証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727CA3"/>
              </a:buClr>
              <a:buNone/>
            </a:pPr>
            <a:r>
              <a:rPr lang="en-US" altLang="ja-JP" sz="3600" dirty="0">
                <a:solidFill>
                  <a:prstClr val="black"/>
                </a:solidFill>
              </a:rPr>
              <a:t>【</a:t>
            </a:r>
            <a:r>
              <a:rPr lang="ja-JP" altLang="en-US" sz="3600" dirty="0">
                <a:solidFill>
                  <a:prstClr val="black"/>
                </a:solidFill>
              </a:rPr>
              <a:t>都内の大学生</a:t>
            </a:r>
            <a:r>
              <a:rPr lang="en-US" altLang="ja-JP" sz="3600" dirty="0">
                <a:solidFill>
                  <a:prstClr val="black"/>
                </a:solidFill>
              </a:rPr>
              <a:t>】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27584" y="4437112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 smtClean="0"/>
              <a:t>回帰式の説明力：低い</a:t>
            </a:r>
            <a:endParaRPr kumimoji="1" lang="ja-JP" altLang="en-US" u="sng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48064" y="4581128"/>
            <a:ext cx="3025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 smtClean="0"/>
              <a:t>回帰</a:t>
            </a:r>
            <a:r>
              <a:rPr lang="ja-JP" altLang="en-US" u="sng" dirty="0" smtClean="0"/>
              <a:t>式の有意性：意味がある</a:t>
            </a:r>
            <a:endParaRPr kumimoji="1" lang="ja-JP" altLang="en-US" u="sng" dirty="0"/>
          </a:p>
        </p:txBody>
      </p:sp>
      <p:sp>
        <p:nvSpPr>
          <p:cNvPr id="11" name="正方形/長方形 10"/>
          <p:cNvSpPr/>
          <p:nvPr/>
        </p:nvSpPr>
        <p:spPr>
          <a:xfrm>
            <a:off x="1331640" y="5301208"/>
            <a:ext cx="6048672" cy="1008112"/>
          </a:xfrm>
          <a:prstGeom prst="rect">
            <a:avLst/>
          </a:prstGeom>
          <a:noFill/>
          <a:ln w="38100"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回帰式の符号は正</a:t>
            </a:r>
            <a:endParaRPr kumimoji="1" lang="en-US" altLang="ja-JP" sz="20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有意確率・・・</a:t>
            </a:r>
            <a:r>
              <a:rPr kumimoji="1" lang="en-US" altLang="ja-JP" sz="2000" b="1" dirty="0" smtClean="0">
                <a:solidFill>
                  <a:schemeClr val="tx1"/>
                </a:solidFill>
              </a:rPr>
              <a:t>5%</a:t>
            </a:r>
            <a:r>
              <a:rPr kumimoji="1" lang="ja-JP" altLang="en-US" sz="2000" b="1" dirty="0" smtClean="0">
                <a:solidFill>
                  <a:schemeClr val="tx1"/>
                </a:solidFill>
              </a:rPr>
              <a:t>水準で有意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12976"/>
            <a:ext cx="40005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068960"/>
            <a:ext cx="420052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円/楕円 9"/>
          <p:cNvSpPr/>
          <p:nvPr/>
        </p:nvSpPr>
        <p:spPr>
          <a:xfrm>
            <a:off x="2940306" y="2492896"/>
            <a:ext cx="50405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8100392" y="3501008"/>
            <a:ext cx="5040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2843808" y="3861048"/>
            <a:ext cx="50405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2012720" y="4806444"/>
            <a:ext cx="28632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kumimoji="1" lang="ja-JP" altLang="en-US" u="sng" dirty="0">
                <a:solidFill>
                  <a:prstClr val="black"/>
                </a:solidFill>
              </a:rPr>
              <a:t>回帰式：</a:t>
            </a:r>
            <a:r>
              <a:rPr kumimoji="1" lang="en-US" altLang="ja-JP" u="sng" dirty="0">
                <a:solidFill>
                  <a:prstClr val="black"/>
                </a:solidFill>
              </a:rPr>
              <a:t>Y</a:t>
            </a:r>
            <a:r>
              <a:rPr kumimoji="1" lang="ja-JP" altLang="en-US" u="sng" dirty="0" smtClean="0">
                <a:solidFill>
                  <a:prstClr val="black"/>
                </a:solidFill>
              </a:rPr>
              <a:t>＝</a:t>
            </a:r>
            <a:r>
              <a:rPr kumimoji="1" lang="en-US" altLang="ja-JP" u="sng" dirty="0" smtClean="0">
                <a:solidFill>
                  <a:prstClr val="black"/>
                </a:solidFill>
              </a:rPr>
              <a:t>2.229+0.276ⅹ</a:t>
            </a:r>
            <a:r>
              <a:rPr lang="ja-JP" altLang="ja-JP" sz="2400" u="sng" baseline="-25000" dirty="0">
                <a:solidFill>
                  <a:prstClr val="black"/>
                </a:solidFill>
              </a:rPr>
              <a:t>１</a:t>
            </a:r>
            <a:endParaRPr kumimoji="1" lang="en-US" altLang="ja-JP" sz="2400" u="sng" dirty="0">
              <a:solidFill>
                <a:prstClr val="black"/>
              </a:solidFill>
            </a:endParaRPr>
          </a:p>
        </p:txBody>
      </p:sp>
      <p:sp>
        <p:nvSpPr>
          <p:cNvPr id="14" name="爆発 2 13"/>
          <p:cNvSpPr/>
          <p:nvPr/>
        </p:nvSpPr>
        <p:spPr>
          <a:xfrm>
            <a:off x="6027762" y="4950460"/>
            <a:ext cx="2705100" cy="1751752"/>
          </a:xfrm>
          <a:prstGeom prst="irregularSeal2">
            <a:avLst/>
          </a:prstGeom>
          <a:solidFill>
            <a:srgbClr val="FEE7FF"/>
          </a:solidFill>
          <a:ln>
            <a:solidFill>
              <a:srgbClr val="F4C4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</a:rPr>
              <a:t>支持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870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988840"/>
            <a:ext cx="57912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仮説②系１の検証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727CA3"/>
              </a:buClr>
              <a:buNone/>
            </a:pPr>
            <a:r>
              <a:rPr lang="en-US" altLang="ja-JP" sz="3600" dirty="0">
                <a:solidFill>
                  <a:prstClr val="black"/>
                </a:solidFill>
              </a:rPr>
              <a:t>【</a:t>
            </a:r>
            <a:r>
              <a:rPr lang="ja-JP" altLang="en-US" sz="3600" dirty="0">
                <a:solidFill>
                  <a:prstClr val="black"/>
                </a:solidFill>
              </a:rPr>
              <a:t>コーヒー好きな消費者</a:t>
            </a:r>
            <a:r>
              <a:rPr lang="en-US" altLang="ja-JP" sz="3600" dirty="0">
                <a:solidFill>
                  <a:prstClr val="black"/>
                </a:solidFill>
              </a:rPr>
              <a:t>】</a:t>
            </a:r>
          </a:p>
          <a:p>
            <a:pPr marL="0" lvl="0" indent="0">
              <a:buClr>
                <a:srgbClr val="727CA3"/>
              </a:buClr>
              <a:buNone/>
            </a:pPr>
            <a:endParaRPr lang="ja-JP" altLang="en-US" sz="3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27584" y="4437112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 smtClean="0"/>
              <a:t>回帰式の説明力：低い</a:t>
            </a:r>
            <a:endParaRPr kumimoji="1" lang="ja-JP" altLang="en-US" u="sng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48064" y="4581128"/>
            <a:ext cx="3034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 smtClean="0"/>
              <a:t>回帰</a:t>
            </a:r>
            <a:r>
              <a:rPr lang="ja-JP" altLang="en-US" u="sng" dirty="0" smtClean="0"/>
              <a:t>式の有意性：意味が</a:t>
            </a:r>
            <a:r>
              <a:rPr lang="ja-JP" altLang="en-US" u="sng" dirty="0"/>
              <a:t>ない</a:t>
            </a:r>
            <a:endParaRPr kumimoji="1" lang="ja-JP" altLang="en-US" u="sng" dirty="0"/>
          </a:p>
        </p:txBody>
      </p:sp>
      <p:sp>
        <p:nvSpPr>
          <p:cNvPr id="11" name="正方形/長方形 10"/>
          <p:cNvSpPr/>
          <p:nvPr/>
        </p:nvSpPr>
        <p:spPr>
          <a:xfrm>
            <a:off x="1331640" y="5301208"/>
            <a:ext cx="6048672" cy="1008112"/>
          </a:xfrm>
          <a:prstGeom prst="rect">
            <a:avLst/>
          </a:prstGeom>
          <a:noFill/>
          <a:ln w="38100"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回帰式の符号は正</a:t>
            </a:r>
            <a:endParaRPr kumimoji="1" lang="en-US" altLang="ja-JP" sz="20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有意確率・・・</a:t>
            </a:r>
            <a:r>
              <a:rPr lang="ja-JP" altLang="en-US" sz="2000" b="1" dirty="0">
                <a:solidFill>
                  <a:schemeClr val="tx1"/>
                </a:solidFill>
              </a:rPr>
              <a:t>非有意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84984"/>
            <a:ext cx="40005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3057128"/>
            <a:ext cx="420052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円/楕円 9"/>
          <p:cNvSpPr/>
          <p:nvPr/>
        </p:nvSpPr>
        <p:spPr>
          <a:xfrm>
            <a:off x="3090416" y="2523232"/>
            <a:ext cx="50405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8244408" y="3501008"/>
            <a:ext cx="5040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2915816" y="3933056"/>
            <a:ext cx="50405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2012663" y="4804472"/>
            <a:ext cx="27478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kumimoji="1" lang="ja-JP" altLang="en-US" u="sng" dirty="0">
                <a:solidFill>
                  <a:prstClr val="black"/>
                </a:solidFill>
              </a:rPr>
              <a:t>回帰式：</a:t>
            </a:r>
            <a:r>
              <a:rPr kumimoji="1" lang="en-US" altLang="ja-JP" u="sng" dirty="0">
                <a:solidFill>
                  <a:prstClr val="black"/>
                </a:solidFill>
              </a:rPr>
              <a:t>Y</a:t>
            </a:r>
            <a:r>
              <a:rPr kumimoji="1" lang="ja-JP" altLang="en-US" u="sng" dirty="0" smtClean="0">
                <a:solidFill>
                  <a:prstClr val="black"/>
                </a:solidFill>
              </a:rPr>
              <a:t>＝</a:t>
            </a:r>
            <a:r>
              <a:rPr kumimoji="1" lang="en-US" altLang="ja-JP" u="sng" dirty="0" smtClean="0">
                <a:solidFill>
                  <a:prstClr val="black"/>
                </a:solidFill>
              </a:rPr>
              <a:t>3.169+0.35ⅹ</a:t>
            </a:r>
            <a:r>
              <a:rPr lang="ja-JP" altLang="ja-JP" sz="2400" u="sng" baseline="-25000" dirty="0">
                <a:solidFill>
                  <a:prstClr val="black"/>
                </a:solidFill>
              </a:rPr>
              <a:t>１</a:t>
            </a:r>
            <a:endParaRPr kumimoji="1" lang="en-US" altLang="ja-JP" sz="2400" u="sng" dirty="0">
              <a:solidFill>
                <a:prstClr val="black"/>
              </a:solidFill>
            </a:endParaRPr>
          </a:p>
        </p:txBody>
      </p:sp>
      <p:sp>
        <p:nvSpPr>
          <p:cNvPr id="14" name="爆発 2 13"/>
          <p:cNvSpPr/>
          <p:nvPr/>
        </p:nvSpPr>
        <p:spPr>
          <a:xfrm>
            <a:off x="6098034" y="4783475"/>
            <a:ext cx="2705100" cy="1751752"/>
          </a:xfrm>
          <a:prstGeom prst="irregularSeal2">
            <a:avLst/>
          </a:prstGeom>
          <a:solidFill>
            <a:srgbClr val="B7F3FB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tx1"/>
                </a:solidFill>
              </a:rPr>
              <a:t>棄却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442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</a:t>
            </a:r>
            <a:r>
              <a:rPr lang="ja-JP" altLang="en-US" dirty="0"/>
              <a:t>②</a:t>
            </a:r>
            <a:r>
              <a:rPr lang="ja-JP" altLang="en-US" dirty="0" smtClean="0"/>
              <a:t>系</a:t>
            </a:r>
            <a:r>
              <a:rPr lang="en-US" altLang="ja-JP" dirty="0"/>
              <a:t>1</a:t>
            </a:r>
            <a:r>
              <a:rPr lang="ja-JP" altLang="en-US" dirty="0" smtClean="0"/>
              <a:t>のまとめ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68</a:t>
            </a:fld>
            <a:endParaRPr lang="en-US"/>
          </a:p>
        </p:txBody>
      </p:sp>
      <p:sp>
        <p:nvSpPr>
          <p:cNvPr id="6" name="コンテンツ プレースホルダー 5"/>
          <p:cNvSpPr txBox="1">
            <a:spLocks noGrp="1"/>
          </p:cNvSpPr>
          <p:nvPr>
            <p:ph sz="quarter" idx="1"/>
          </p:nvPr>
        </p:nvSpPr>
        <p:spPr>
          <a:xfrm>
            <a:off x="457200" y="1219200"/>
            <a:ext cx="6551794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4000" dirty="0" smtClean="0"/>
              <a:t>消費者</a:t>
            </a:r>
            <a:endParaRPr lang="en-US" altLang="ja-JP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sz="4000" dirty="0" smtClean="0"/>
              <a:t>都内の大学生</a:t>
            </a:r>
            <a:endParaRPr lang="en-US" altLang="ja-JP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sz="4000" dirty="0" smtClean="0"/>
              <a:t>コーヒー好きな消費者</a:t>
            </a:r>
            <a:endParaRPr lang="en-US" altLang="ja-JP" sz="4000" dirty="0" smtClean="0"/>
          </a:p>
          <a:p>
            <a:pPr marL="514350" indent="-514350">
              <a:buFont typeface="+mj-lt"/>
              <a:buAutoNum type="arabicPeriod"/>
            </a:pPr>
            <a:endParaRPr lang="en-US" altLang="ja-JP" sz="4000" dirty="0"/>
          </a:p>
          <a:p>
            <a:pPr marL="514350" indent="-514350">
              <a:buFont typeface="+mj-lt"/>
              <a:buAutoNum type="arabicPeriod"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b="1" u="sng" dirty="0"/>
              <a:t>消費者の声を信頼することで消費者の意見を</a:t>
            </a:r>
          </a:p>
          <a:p>
            <a:pPr marL="0" indent="0">
              <a:buNone/>
            </a:pPr>
            <a:r>
              <a:rPr lang="ja-JP" altLang="en-US" b="1" u="sng" dirty="0"/>
              <a:t>取り入れた製品に好印象を持つ。</a:t>
            </a:r>
          </a:p>
          <a:p>
            <a:pPr marL="0" indent="0">
              <a:buNone/>
            </a:pPr>
            <a:endParaRPr lang="ja-JP" altLang="en-US" b="1" u="sng" dirty="0"/>
          </a:p>
          <a:p>
            <a:pPr marL="0" indent="0">
              <a:buNone/>
            </a:pPr>
            <a:endParaRPr lang="ja-JP" altLang="en-US" b="1" u="sng" dirty="0"/>
          </a:p>
          <a:p>
            <a:pPr marL="0" indent="0">
              <a:buNone/>
            </a:pPr>
            <a:endParaRPr kumimoji="1" lang="en-US" altLang="ja-JP" b="1" u="sng" dirty="0" smtClean="0"/>
          </a:p>
        </p:txBody>
      </p:sp>
      <p:sp>
        <p:nvSpPr>
          <p:cNvPr id="7" name="角丸四角形 6"/>
          <p:cNvSpPr/>
          <p:nvPr/>
        </p:nvSpPr>
        <p:spPr>
          <a:xfrm>
            <a:off x="482600" y="1206500"/>
            <a:ext cx="5753100" cy="6985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482600" y="1981200"/>
            <a:ext cx="5753100" cy="660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482600" y="2692400"/>
            <a:ext cx="5753100" cy="635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爆発 2 9"/>
          <p:cNvSpPr/>
          <p:nvPr/>
        </p:nvSpPr>
        <p:spPr>
          <a:xfrm>
            <a:off x="4267200" y="895350"/>
            <a:ext cx="2882900" cy="1797050"/>
          </a:xfrm>
          <a:prstGeom prst="irregularSeal2">
            <a:avLst/>
          </a:prstGeom>
          <a:solidFill>
            <a:srgbClr val="FEE7FF"/>
          </a:solidFill>
          <a:ln>
            <a:solidFill>
              <a:srgbClr val="F4C4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>
                <a:solidFill>
                  <a:schemeClr val="tx1"/>
                </a:solidFill>
              </a:rPr>
              <a:t>支持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11" name="下矢印 10"/>
          <p:cNvSpPr/>
          <p:nvPr/>
        </p:nvSpPr>
        <p:spPr>
          <a:xfrm>
            <a:off x="2209800" y="3505200"/>
            <a:ext cx="2298700" cy="1384300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爆発 2 4"/>
          <p:cNvSpPr/>
          <p:nvPr/>
        </p:nvSpPr>
        <p:spPr>
          <a:xfrm>
            <a:off x="5708650" y="2387600"/>
            <a:ext cx="2451100" cy="1270000"/>
          </a:xfrm>
          <a:prstGeom prst="irregularSeal2">
            <a:avLst/>
          </a:prstGeom>
          <a:solidFill>
            <a:srgbClr val="B7F3FB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棄却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30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://img5.blogs.yahoo.co.jp/ybi/1/20/19/marin3691/folder/612373/img_612373_35409157_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1900" y="4245543"/>
            <a:ext cx="1562100" cy="2066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仮説②系</a:t>
            </a:r>
            <a:r>
              <a:rPr lang="ja-JP" altLang="en-US" dirty="0" smtClean="0"/>
              <a:t>２</a:t>
            </a:r>
            <a:r>
              <a:rPr kumimoji="1" lang="ja-JP" altLang="en-US" dirty="0" smtClean="0"/>
              <a:t>の検証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176144"/>
            <a:ext cx="8229600" cy="4937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～顧客参加型製品開発を行うことにより、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　　　　　　　　　　　　企業ブランドが確立される～</a:t>
            </a: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⇒問</a:t>
            </a:r>
            <a:r>
              <a:rPr lang="en-US" altLang="ja-JP" dirty="0" smtClean="0"/>
              <a:t>10</a:t>
            </a:r>
            <a:r>
              <a:rPr kumimoji="1" lang="ja-JP" altLang="en-US" dirty="0" err="1" smtClean="0"/>
              <a:t>、</a:t>
            </a:r>
            <a:r>
              <a:rPr kumimoji="1" lang="ja-JP" altLang="en-US" dirty="0" smtClean="0"/>
              <a:t>問</a:t>
            </a:r>
            <a:r>
              <a:rPr kumimoji="1" lang="en-US" altLang="ja-JP" dirty="0" smtClean="0"/>
              <a:t>11</a:t>
            </a:r>
            <a:r>
              <a:rPr kumimoji="1" lang="ja-JP" altLang="en-US" dirty="0" smtClean="0"/>
              <a:t>に影響関係があるかを検証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sz="2400" dirty="0" smtClean="0"/>
              <a:t>＜検証内容＞</a:t>
            </a:r>
            <a:endParaRPr kumimoji="1" lang="en-US" altLang="ja-JP" sz="2400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</a:t>
            </a:r>
            <a:r>
              <a:rPr lang="ja-JP" altLang="en-US" dirty="0"/>
              <a:t>　</a:t>
            </a:r>
            <a:r>
              <a:rPr lang="ja-JP" altLang="en-US" dirty="0" smtClean="0"/>
              <a:t>　　　　</a:t>
            </a:r>
            <a:endParaRPr kumimoji="1" lang="en-US" altLang="ja-JP" sz="2400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217736" y="3504333"/>
            <a:ext cx="7488832" cy="1310083"/>
          </a:xfrm>
          <a:prstGeom prst="rect">
            <a:avLst/>
          </a:prstGeom>
          <a:noFill/>
          <a:ln w="38100"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r>
              <a:rPr lang="ja-JP" altLang="en-US" sz="2400" dirty="0" smtClean="0">
                <a:solidFill>
                  <a:schemeClr val="tx1"/>
                </a:solidFill>
              </a:rPr>
              <a:t>問１０：この製品に対してどのような印象を持ちますか？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r>
              <a:rPr lang="ja-JP" altLang="en-US" sz="2400" dirty="0" smtClean="0">
                <a:solidFill>
                  <a:schemeClr val="tx1"/>
                </a:solidFill>
              </a:rPr>
              <a:t>問１１：消費者の声を取り入れて製品を作る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r>
              <a:rPr lang="ja-JP" altLang="en-US" sz="2400" dirty="0" smtClean="0">
                <a:solidFill>
                  <a:schemeClr val="tx1"/>
                </a:solidFill>
              </a:rPr>
              <a:t>　　　　サントリーにどのような印象を持ちますか？</a:t>
            </a:r>
            <a:endParaRPr lang="ja-JP" altLang="en-US" sz="2400" dirty="0">
              <a:solidFill>
                <a:schemeClr val="tx1"/>
              </a:solidFill>
            </a:endParaRPr>
          </a:p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14" name="カギ線コネクタ 13"/>
          <p:cNvCxnSpPr/>
          <p:nvPr/>
        </p:nvCxnSpPr>
        <p:spPr>
          <a:xfrm>
            <a:off x="899592" y="4859578"/>
            <a:ext cx="1008112" cy="360040"/>
          </a:xfrm>
          <a:prstGeom prst="bentConnector3">
            <a:avLst>
              <a:gd name="adj1" fmla="val -1831"/>
            </a:avLst>
          </a:prstGeom>
          <a:ln w="38100">
            <a:solidFill>
              <a:srgbClr val="B7F3F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2095500" y="4958008"/>
            <a:ext cx="2900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u="sng" dirty="0" smtClean="0"/>
              <a:t>単回帰分析</a:t>
            </a:r>
            <a:r>
              <a:rPr kumimoji="1" lang="ja-JP" altLang="en-US" sz="2800" dirty="0" smtClean="0"/>
              <a:t>を行う</a:t>
            </a:r>
            <a:endParaRPr kumimoji="1" lang="ja-JP" altLang="en-US" sz="2800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4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2014/12/23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4D28C-2860-4304-94DA-A04C4D24A870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179512" y="1340768"/>
            <a:ext cx="8964488" cy="4945732"/>
          </a:xfrm>
        </p:spPr>
        <p:txBody>
          <a:bodyPr>
            <a:noAutofit/>
          </a:bodyPr>
          <a:lstStyle/>
          <a:p>
            <a:r>
              <a:rPr kumimoji="1" lang="ja-JP" altLang="en-US" sz="2800" dirty="0" smtClean="0"/>
              <a:t>商品価値は</a:t>
            </a:r>
            <a:r>
              <a:rPr kumimoji="1" lang="ja-JP" altLang="en-US" sz="2800" dirty="0" smtClean="0">
                <a:solidFill>
                  <a:srgbClr val="FF0000"/>
                </a:solidFill>
              </a:rPr>
              <a:t>機能的価値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+</a:t>
            </a:r>
            <a:r>
              <a:rPr kumimoji="1" lang="ja-JP" altLang="en-US" sz="2800" dirty="0" smtClean="0">
                <a:solidFill>
                  <a:srgbClr val="FF0000"/>
                </a:solidFill>
              </a:rPr>
              <a:t>意味的価値</a:t>
            </a:r>
            <a:r>
              <a:rPr kumimoji="1" lang="ja-JP" altLang="en-US" sz="2800" dirty="0" smtClean="0"/>
              <a:t>である。</a:t>
            </a:r>
            <a:endParaRPr kumimoji="1" lang="en-US" altLang="ja-JP" sz="2800" dirty="0" smtClean="0"/>
          </a:p>
          <a:p>
            <a:pPr marL="0" indent="0">
              <a:buNone/>
            </a:pPr>
            <a:r>
              <a:rPr lang="ja-JP" altLang="en-US" sz="2800" dirty="0"/>
              <a:t>　</a:t>
            </a:r>
            <a:r>
              <a:rPr lang="ja-JP" altLang="en-US" sz="2800" dirty="0" smtClean="0"/>
              <a:t>　　　　　　　　　　　　　　　　　　　　　　</a:t>
            </a:r>
            <a:r>
              <a:rPr lang="ja-JP" altLang="en-US" dirty="0" smtClean="0"/>
              <a:t>　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延岡</a:t>
            </a:r>
            <a:r>
              <a:rPr lang="en-US" altLang="ja-JP" dirty="0" smtClean="0"/>
              <a:t>,2006</a:t>
            </a:r>
            <a:r>
              <a:rPr kumimoji="1" lang="en-US" altLang="ja-JP" dirty="0" smtClean="0"/>
              <a:t>)</a:t>
            </a:r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ja-JP" altLang="en-US" dirty="0" smtClean="0">
                <a:solidFill>
                  <a:srgbClr val="FF0000"/>
                </a:solidFill>
              </a:rPr>
              <a:t>機能的価値</a:t>
            </a:r>
            <a:r>
              <a:rPr lang="ja-JP" altLang="en-US" b="0" dirty="0" smtClean="0"/>
              <a:t>：</a:t>
            </a:r>
            <a:endParaRPr lang="en-US" altLang="ja-JP" b="0" dirty="0" smtClean="0"/>
          </a:p>
          <a:p>
            <a:pPr marL="0" indent="0">
              <a:buNone/>
            </a:pPr>
            <a:r>
              <a:rPr lang="ja-JP" altLang="en-US" b="0" dirty="0" smtClean="0"/>
              <a:t>客観的に価値基準が定まった機能的評価によって決まる価値。</a:t>
            </a:r>
            <a:endParaRPr lang="en-US" altLang="ja-JP" b="0" dirty="0" smtClean="0"/>
          </a:p>
          <a:p>
            <a:r>
              <a:rPr lang="ja-JP" altLang="en-US" dirty="0">
                <a:solidFill>
                  <a:srgbClr val="FF0000"/>
                </a:solidFill>
              </a:rPr>
              <a:t>意味的</a:t>
            </a:r>
            <a:r>
              <a:rPr lang="ja-JP" altLang="en-US" dirty="0" smtClean="0">
                <a:solidFill>
                  <a:srgbClr val="FF0000"/>
                </a:solidFill>
              </a:rPr>
              <a:t>価値</a:t>
            </a:r>
            <a:r>
              <a:rPr lang="ja-JP" altLang="en-US" dirty="0" smtClean="0"/>
              <a:t>：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b="0" dirty="0" smtClean="0"/>
              <a:t>顧客が商品に対して主観的に意味づけをすることによって</a:t>
            </a:r>
            <a:endParaRPr lang="en-US" altLang="ja-JP" b="0" dirty="0" smtClean="0"/>
          </a:p>
          <a:p>
            <a:pPr marL="0" indent="0">
              <a:buNone/>
            </a:pPr>
            <a:r>
              <a:rPr lang="ja-JP" altLang="en-US" b="0" dirty="0" smtClean="0"/>
              <a:t>生まれる価値。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sz="2800" dirty="0" smtClean="0"/>
          </a:p>
          <a:p>
            <a:endParaRPr kumimoji="1" lang="en-US" altLang="ja-JP" sz="2800" dirty="0" smtClean="0"/>
          </a:p>
        </p:txBody>
      </p:sp>
    </p:spTree>
    <p:extLst>
      <p:ext uri="{BB962C8B-B14F-4D97-AF65-F5344CB8AC3E}">
        <p14:creationId xmlns:p14="http://schemas.microsoft.com/office/powerpoint/2010/main" val="324790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16832"/>
            <a:ext cx="57912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仮説②系２の検証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727CA3"/>
              </a:buClr>
              <a:buNone/>
            </a:pPr>
            <a:r>
              <a:rPr lang="en-US" altLang="ja-JP" sz="3600" dirty="0">
                <a:solidFill>
                  <a:prstClr val="black"/>
                </a:solidFill>
              </a:rPr>
              <a:t>【</a:t>
            </a:r>
            <a:r>
              <a:rPr lang="ja-JP" altLang="en-US" sz="3600" dirty="0">
                <a:solidFill>
                  <a:prstClr val="black"/>
                </a:solidFill>
              </a:rPr>
              <a:t>消費者</a:t>
            </a:r>
            <a:r>
              <a:rPr lang="en-US" altLang="ja-JP" sz="3600" dirty="0">
                <a:solidFill>
                  <a:prstClr val="black"/>
                </a:solidFill>
              </a:rPr>
              <a:t>】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27584" y="4437112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u="sng" dirty="0">
                <a:solidFill>
                  <a:prstClr val="black"/>
                </a:solidFill>
              </a:rPr>
              <a:t>回帰式の説明力：低い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48064" y="4581128"/>
            <a:ext cx="3025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u="sng" dirty="0">
                <a:solidFill>
                  <a:prstClr val="black"/>
                </a:solidFill>
              </a:rPr>
              <a:t>回帰式の有意性：意味がある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331640" y="5301208"/>
            <a:ext cx="6048672" cy="1008112"/>
          </a:xfrm>
          <a:prstGeom prst="rect">
            <a:avLst/>
          </a:prstGeom>
          <a:noFill/>
          <a:ln w="38100"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prstClr val="black"/>
                </a:solidFill>
              </a:rPr>
              <a:t>回帰式の符号は正</a:t>
            </a:r>
            <a:endParaRPr lang="en-US" altLang="ja-JP" sz="2000" b="1" dirty="0">
              <a:solidFill>
                <a:prstClr val="black"/>
              </a:solidFill>
            </a:endParaRPr>
          </a:p>
          <a:p>
            <a:pPr algn="ctr"/>
            <a:r>
              <a:rPr lang="ja-JP" altLang="en-US" sz="2000" b="1" dirty="0">
                <a:solidFill>
                  <a:prstClr val="black"/>
                </a:solidFill>
              </a:rPr>
              <a:t>有意確率・・</a:t>
            </a:r>
            <a:r>
              <a:rPr lang="ja-JP" altLang="en-US" sz="2000" b="1" dirty="0" smtClean="0">
                <a:solidFill>
                  <a:prstClr val="black"/>
                </a:solidFill>
              </a:rPr>
              <a:t>・</a:t>
            </a:r>
            <a:r>
              <a:rPr lang="en-US" altLang="ja-JP" sz="2000" b="1" dirty="0" smtClean="0">
                <a:solidFill>
                  <a:prstClr val="black"/>
                </a:solidFill>
              </a:rPr>
              <a:t>1%</a:t>
            </a:r>
            <a:r>
              <a:rPr lang="ja-JP" altLang="en-US" sz="2000" b="1" dirty="0">
                <a:solidFill>
                  <a:prstClr val="black"/>
                </a:solidFill>
              </a:rPr>
              <a:t>水準で有意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12976"/>
            <a:ext cx="40005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068960"/>
            <a:ext cx="420052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円/楕円 9"/>
          <p:cNvSpPr/>
          <p:nvPr/>
        </p:nvSpPr>
        <p:spPr>
          <a:xfrm>
            <a:off x="2798812" y="2492896"/>
            <a:ext cx="50405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8100392" y="3501008"/>
            <a:ext cx="5040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2915816" y="3861048"/>
            <a:ext cx="50405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2195880" y="4765794"/>
            <a:ext cx="28632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kumimoji="1" lang="ja-JP" altLang="en-US" u="sng" dirty="0">
                <a:solidFill>
                  <a:prstClr val="black"/>
                </a:solidFill>
              </a:rPr>
              <a:t>回帰式：</a:t>
            </a:r>
            <a:r>
              <a:rPr kumimoji="1" lang="en-US" altLang="ja-JP" u="sng" dirty="0">
                <a:solidFill>
                  <a:prstClr val="black"/>
                </a:solidFill>
              </a:rPr>
              <a:t>Y</a:t>
            </a:r>
            <a:r>
              <a:rPr kumimoji="1" lang="ja-JP" altLang="en-US" u="sng" dirty="0">
                <a:solidFill>
                  <a:prstClr val="black"/>
                </a:solidFill>
              </a:rPr>
              <a:t>＝</a:t>
            </a:r>
            <a:r>
              <a:rPr kumimoji="1" lang="en-US" altLang="ja-JP" u="sng" dirty="0" smtClean="0">
                <a:solidFill>
                  <a:prstClr val="black"/>
                </a:solidFill>
              </a:rPr>
              <a:t>1.494+0.525ⅹ</a:t>
            </a:r>
            <a:r>
              <a:rPr lang="ja-JP" altLang="ja-JP" sz="2400" u="sng" baseline="-25000" dirty="0">
                <a:solidFill>
                  <a:prstClr val="black"/>
                </a:solidFill>
              </a:rPr>
              <a:t>１</a:t>
            </a:r>
            <a:endParaRPr kumimoji="1" lang="en-US" altLang="ja-JP" sz="2400" u="sng" dirty="0">
              <a:solidFill>
                <a:prstClr val="black"/>
              </a:solidFill>
            </a:endParaRPr>
          </a:p>
        </p:txBody>
      </p:sp>
      <p:sp>
        <p:nvSpPr>
          <p:cNvPr id="14" name="爆発 2 13"/>
          <p:cNvSpPr/>
          <p:nvPr/>
        </p:nvSpPr>
        <p:spPr>
          <a:xfrm>
            <a:off x="6098034" y="4929388"/>
            <a:ext cx="2705100" cy="1751752"/>
          </a:xfrm>
          <a:prstGeom prst="irregularSeal2">
            <a:avLst/>
          </a:prstGeom>
          <a:solidFill>
            <a:srgbClr val="FEE7FF"/>
          </a:solidFill>
          <a:ln>
            <a:solidFill>
              <a:srgbClr val="F4C4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</a:rPr>
              <a:t>支持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141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16832"/>
            <a:ext cx="57912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仮説②系２の検証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727CA3"/>
              </a:buClr>
              <a:buNone/>
            </a:pPr>
            <a:r>
              <a:rPr lang="en-US" altLang="ja-JP" sz="3600" dirty="0">
                <a:solidFill>
                  <a:prstClr val="black"/>
                </a:solidFill>
              </a:rPr>
              <a:t>【</a:t>
            </a:r>
            <a:r>
              <a:rPr lang="ja-JP" altLang="en-US" sz="3600" dirty="0">
                <a:solidFill>
                  <a:prstClr val="black"/>
                </a:solidFill>
              </a:rPr>
              <a:t>都内の大学生</a:t>
            </a:r>
            <a:r>
              <a:rPr lang="en-US" altLang="ja-JP" sz="3600" dirty="0">
                <a:solidFill>
                  <a:prstClr val="black"/>
                </a:solidFill>
              </a:rPr>
              <a:t>】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27584" y="4437112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u="sng" dirty="0">
                <a:solidFill>
                  <a:prstClr val="black"/>
                </a:solidFill>
              </a:rPr>
              <a:t>回帰式の説明力：低い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48064" y="4581128"/>
            <a:ext cx="3025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u="sng" dirty="0">
                <a:solidFill>
                  <a:prstClr val="black"/>
                </a:solidFill>
              </a:rPr>
              <a:t>回帰式の有意性：意味がある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331640" y="5301208"/>
            <a:ext cx="6048672" cy="1008112"/>
          </a:xfrm>
          <a:prstGeom prst="rect">
            <a:avLst/>
          </a:prstGeom>
          <a:noFill/>
          <a:ln w="38100"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prstClr val="black"/>
                </a:solidFill>
              </a:rPr>
              <a:t>回帰式の符号は正</a:t>
            </a:r>
            <a:endParaRPr lang="en-US" altLang="ja-JP" sz="2000" b="1" dirty="0">
              <a:solidFill>
                <a:prstClr val="black"/>
              </a:solidFill>
            </a:endParaRPr>
          </a:p>
          <a:p>
            <a:pPr algn="ctr"/>
            <a:r>
              <a:rPr lang="ja-JP" altLang="en-US" sz="2000" b="1" dirty="0">
                <a:solidFill>
                  <a:prstClr val="black"/>
                </a:solidFill>
              </a:rPr>
              <a:t>有意確率・・</a:t>
            </a:r>
            <a:r>
              <a:rPr lang="ja-JP" altLang="en-US" sz="2000" b="1" dirty="0" smtClean="0">
                <a:solidFill>
                  <a:prstClr val="black"/>
                </a:solidFill>
              </a:rPr>
              <a:t>・</a:t>
            </a:r>
            <a:r>
              <a:rPr lang="en-US" altLang="ja-JP" sz="2000" b="1" dirty="0" smtClean="0">
                <a:solidFill>
                  <a:prstClr val="black"/>
                </a:solidFill>
              </a:rPr>
              <a:t>5%</a:t>
            </a:r>
            <a:r>
              <a:rPr lang="ja-JP" altLang="en-US" sz="2000" b="1" dirty="0">
                <a:solidFill>
                  <a:prstClr val="black"/>
                </a:solidFill>
              </a:rPr>
              <a:t>水準で有意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12976"/>
            <a:ext cx="40005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068960"/>
            <a:ext cx="420052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円/楕円 9"/>
          <p:cNvSpPr/>
          <p:nvPr/>
        </p:nvSpPr>
        <p:spPr>
          <a:xfrm>
            <a:off x="2940306" y="2488456"/>
            <a:ext cx="50405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8100392" y="3501008"/>
            <a:ext cx="5040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2771800" y="3861048"/>
            <a:ext cx="50405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2149758" y="4806444"/>
            <a:ext cx="28632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kumimoji="1" lang="ja-JP" altLang="en-US" u="sng" dirty="0">
                <a:solidFill>
                  <a:prstClr val="black"/>
                </a:solidFill>
              </a:rPr>
              <a:t>回帰式：</a:t>
            </a:r>
            <a:r>
              <a:rPr kumimoji="1" lang="en-US" altLang="ja-JP" u="sng" dirty="0">
                <a:solidFill>
                  <a:prstClr val="black"/>
                </a:solidFill>
              </a:rPr>
              <a:t>Y</a:t>
            </a:r>
            <a:r>
              <a:rPr kumimoji="1" lang="ja-JP" altLang="en-US" u="sng" dirty="0" smtClean="0">
                <a:solidFill>
                  <a:prstClr val="black"/>
                </a:solidFill>
              </a:rPr>
              <a:t>＝</a:t>
            </a:r>
            <a:r>
              <a:rPr kumimoji="1" lang="en-US" altLang="ja-JP" u="sng" dirty="0" smtClean="0">
                <a:solidFill>
                  <a:prstClr val="black"/>
                </a:solidFill>
              </a:rPr>
              <a:t>2.497+0.260ⅹ</a:t>
            </a:r>
            <a:r>
              <a:rPr lang="ja-JP" altLang="ja-JP" sz="2400" u="sng" baseline="-25000" dirty="0">
                <a:solidFill>
                  <a:prstClr val="black"/>
                </a:solidFill>
              </a:rPr>
              <a:t>１</a:t>
            </a:r>
            <a:endParaRPr kumimoji="1" lang="en-US" altLang="ja-JP" sz="2400" u="sng" dirty="0">
              <a:solidFill>
                <a:prstClr val="black"/>
              </a:solidFill>
            </a:endParaRPr>
          </a:p>
        </p:txBody>
      </p:sp>
      <p:sp>
        <p:nvSpPr>
          <p:cNvPr id="15" name="爆発 2 14"/>
          <p:cNvSpPr/>
          <p:nvPr/>
        </p:nvSpPr>
        <p:spPr>
          <a:xfrm>
            <a:off x="6027762" y="4929388"/>
            <a:ext cx="2705100" cy="1751752"/>
          </a:xfrm>
          <a:prstGeom prst="irregularSeal2">
            <a:avLst/>
          </a:prstGeom>
          <a:solidFill>
            <a:srgbClr val="FEE7FF"/>
          </a:solidFill>
          <a:ln>
            <a:solidFill>
              <a:srgbClr val="F4C4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</a:rPr>
              <a:t>支持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337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988840"/>
            <a:ext cx="57912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仮説②系２の検証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727CA3"/>
              </a:buClr>
              <a:buNone/>
            </a:pPr>
            <a:r>
              <a:rPr lang="en-US" altLang="ja-JP" sz="3600" dirty="0">
                <a:solidFill>
                  <a:prstClr val="black"/>
                </a:solidFill>
              </a:rPr>
              <a:t>【</a:t>
            </a:r>
            <a:r>
              <a:rPr lang="ja-JP" altLang="en-US" sz="3600" dirty="0">
                <a:solidFill>
                  <a:prstClr val="black"/>
                </a:solidFill>
              </a:rPr>
              <a:t>コーヒー好きな消費者</a:t>
            </a:r>
            <a:r>
              <a:rPr lang="en-US" altLang="ja-JP" sz="3600" dirty="0">
                <a:solidFill>
                  <a:prstClr val="black"/>
                </a:solidFill>
              </a:rPr>
              <a:t>】</a:t>
            </a:r>
          </a:p>
          <a:p>
            <a:pPr marL="0" lvl="0" indent="0">
              <a:buClr>
                <a:srgbClr val="727CA3"/>
              </a:buClr>
              <a:buNone/>
            </a:pPr>
            <a:endParaRPr lang="ja-JP" altLang="en-US" sz="3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27584" y="4437112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u="sng" dirty="0">
                <a:solidFill>
                  <a:prstClr val="black"/>
                </a:solidFill>
              </a:rPr>
              <a:t>回帰式の説明力：低い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48064" y="4581128"/>
            <a:ext cx="3025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u="sng" dirty="0">
                <a:solidFill>
                  <a:prstClr val="black"/>
                </a:solidFill>
              </a:rPr>
              <a:t>回帰式の有意性：意味がある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331640" y="5301208"/>
            <a:ext cx="6048672" cy="1008112"/>
          </a:xfrm>
          <a:prstGeom prst="rect">
            <a:avLst/>
          </a:prstGeom>
          <a:noFill/>
          <a:ln w="38100">
            <a:solidFill>
              <a:srgbClr val="B7F3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prstClr val="black"/>
                </a:solidFill>
              </a:rPr>
              <a:t>回帰式の符号は正</a:t>
            </a:r>
            <a:endParaRPr lang="en-US" altLang="ja-JP" sz="2000" b="1" dirty="0">
              <a:solidFill>
                <a:prstClr val="black"/>
              </a:solidFill>
            </a:endParaRPr>
          </a:p>
          <a:p>
            <a:pPr algn="ctr"/>
            <a:r>
              <a:rPr lang="ja-JP" altLang="en-US" sz="2000" b="1" dirty="0">
                <a:solidFill>
                  <a:prstClr val="black"/>
                </a:solidFill>
              </a:rPr>
              <a:t>有意確率・・・１</a:t>
            </a:r>
            <a:r>
              <a:rPr lang="en-US" altLang="ja-JP" sz="2000" b="1" dirty="0">
                <a:solidFill>
                  <a:prstClr val="black"/>
                </a:solidFill>
              </a:rPr>
              <a:t>%</a:t>
            </a:r>
            <a:r>
              <a:rPr lang="ja-JP" altLang="en-US" sz="2000" b="1" dirty="0">
                <a:solidFill>
                  <a:prstClr val="black"/>
                </a:solidFill>
              </a:rPr>
              <a:t>水準で有意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84984"/>
            <a:ext cx="40005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068960"/>
            <a:ext cx="420052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円/楕円 9"/>
          <p:cNvSpPr/>
          <p:nvPr/>
        </p:nvSpPr>
        <p:spPr>
          <a:xfrm>
            <a:off x="3103116" y="2492896"/>
            <a:ext cx="50405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8100392" y="3501008"/>
            <a:ext cx="5040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2915816" y="3933056"/>
            <a:ext cx="50405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2284780" y="4806444"/>
            <a:ext cx="28632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kumimoji="1" lang="ja-JP" altLang="en-US" u="sng" dirty="0">
                <a:solidFill>
                  <a:prstClr val="black"/>
                </a:solidFill>
              </a:rPr>
              <a:t>回帰式：</a:t>
            </a:r>
            <a:r>
              <a:rPr kumimoji="1" lang="en-US" altLang="ja-JP" u="sng" dirty="0">
                <a:solidFill>
                  <a:prstClr val="black"/>
                </a:solidFill>
              </a:rPr>
              <a:t>Y</a:t>
            </a:r>
            <a:r>
              <a:rPr kumimoji="1" lang="ja-JP" altLang="en-US" u="sng" dirty="0">
                <a:solidFill>
                  <a:prstClr val="black"/>
                </a:solidFill>
              </a:rPr>
              <a:t>＝</a:t>
            </a:r>
            <a:r>
              <a:rPr kumimoji="1" lang="en-US" altLang="ja-JP" u="sng" dirty="0" smtClean="0">
                <a:solidFill>
                  <a:prstClr val="black"/>
                </a:solidFill>
              </a:rPr>
              <a:t>1.835+0.432ⅹ</a:t>
            </a:r>
            <a:r>
              <a:rPr lang="ja-JP" altLang="ja-JP" sz="2400" u="sng" baseline="-25000" dirty="0">
                <a:solidFill>
                  <a:prstClr val="black"/>
                </a:solidFill>
              </a:rPr>
              <a:t>１</a:t>
            </a:r>
            <a:endParaRPr kumimoji="1" lang="en-US" altLang="ja-JP" sz="2400" u="sng" dirty="0">
              <a:solidFill>
                <a:prstClr val="black"/>
              </a:solidFill>
            </a:endParaRPr>
          </a:p>
        </p:txBody>
      </p:sp>
      <p:sp>
        <p:nvSpPr>
          <p:cNvPr id="14" name="爆発 2 13"/>
          <p:cNvSpPr/>
          <p:nvPr/>
        </p:nvSpPr>
        <p:spPr>
          <a:xfrm>
            <a:off x="6098034" y="5021811"/>
            <a:ext cx="2705100" cy="1751752"/>
          </a:xfrm>
          <a:prstGeom prst="irregularSeal2">
            <a:avLst/>
          </a:prstGeom>
          <a:solidFill>
            <a:srgbClr val="FEE7FF"/>
          </a:solidFill>
          <a:ln>
            <a:solidFill>
              <a:srgbClr val="F4C4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</a:rPr>
              <a:t>支持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209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</a:t>
            </a:r>
            <a:r>
              <a:rPr lang="ja-JP" altLang="en-US" dirty="0"/>
              <a:t>②</a:t>
            </a:r>
            <a:r>
              <a:rPr lang="ja-JP" altLang="en-US" dirty="0" smtClean="0"/>
              <a:t>系</a:t>
            </a:r>
            <a:r>
              <a:rPr lang="en-US" altLang="ja-JP" dirty="0" smtClean="0"/>
              <a:t>2</a:t>
            </a:r>
            <a:r>
              <a:rPr lang="ja-JP" altLang="en-US" dirty="0" smtClean="0"/>
              <a:t>のまとめ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73</a:t>
            </a:fld>
            <a:endParaRPr lang="en-US"/>
          </a:p>
        </p:txBody>
      </p:sp>
      <p:sp>
        <p:nvSpPr>
          <p:cNvPr id="6" name="コンテンツ プレースホルダー 5"/>
          <p:cNvSpPr txBox="1">
            <a:spLocks noGrp="1"/>
          </p:cNvSpPr>
          <p:nvPr>
            <p:ph sz="quarter" idx="1"/>
          </p:nvPr>
        </p:nvSpPr>
        <p:spPr>
          <a:xfrm>
            <a:off x="457200" y="1219200"/>
            <a:ext cx="6991016" cy="66018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4000" dirty="0" smtClean="0"/>
              <a:t>消費者</a:t>
            </a:r>
            <a:endParaRPr lang="en-US" altLang="ja-JP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sz="4000" dirty="0" smtClean="0"/>
              <a:t>都内の大学生</a:t>
            </a:r>
            <a:endParaRPr lang="en-US" altLang="ja-JP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sz="4000" dirty="0" smtClean="0"/>
              <a:t>コーヒー好きな消費者</a:t>
            </a:r>
            <a:endParaRPr lang="en-US" altLang="ja-JP" sz="4000" dirty="0" smtClean="0"/>
          </a:p>
          <a:p>
            <a:pPr marL="514350" indent="-514350">
              <a:buFont typeface="+mj-lt"/>
              <a:buAutoNum type="arabicPeriod"/>
            </a:pPr>
            <a:endParaRPr lang="en-US" altLang="ja-JP" sz="4000" dirty="0"/>
          </a:p>
          <a:p>
            <a:pPr marL="514350" indent="-514350">
              <a:buFont typeface="+mj-lt"/>
              <a:buAutoNum type="arabicPeriod"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b="1" u="sng" dirty="0"/>
              <a:t>顧客参加型製品に好印象を持つほど、</a:t>
            </a:r>
          </a:p>
          <a:p>
            <a:pPr marL="0" indent="0">
              <a:buNone/>
            </a:pPr>
            <a:r>
              <a:rPr lang="ja-JP" altLang="en-US" b="1" u="sng" dirty="0"/>
              <a:t>顧客参加型製品開発を行う企業に好印象を持つ</a:t>
            </a:r>
          </a:p>
          <a:p>
            <a:pPr marL="0" indent="0">
              <a:buNone/>
            </a:pPr>
            <a:endParaRPr lang="ja-JP" altLang="en-US" b="1" u="sng" dirty="0"/>
          </a:p>
          <a:p>
            <a:pPr marL="0" indent="0">
              <a:buNone/>
            </a:pPr>
            <a:endParaRPr lang="ja-JP" altLang="en-US" b="1" u="sng" dirty="0"/>
          </a:p>
          <a:p>
            <a:pPr marL="0" indent="0">
              <a:buNone/>
            </a:pPr>
            <a:endParaRPr lang="ja-JP" altLang="en-US" b="1" u="sng" dirty="0"/>
          </a:p>
          <a:p>
            <a:pPr marL="0" indent="0">
              <a:buNone/>
            </a:pPr>
            <a:endParaRPr kumimoji="1" lang="en-US" altLang="ja-JP" b="1" u="sng" dirty="0" smtClean="0"/>
          </a:p>
        </p:txBody>
      </p:sp>
      <p:sp>
        <p:nvSpPr>
          <p:cNvPr id="7" name="角丸四角形 6"/>
          <p:cNvSpPr/>
          <p:nvPr/>
        </p:nvSpPr>
        <p:spPr>
          <a:xfrm>
            <a:off x="482600" y="1206500"/>
            <a:ext cx="5753100" cy="6985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482600" y="1981200"/>
            <a:ext cx="5753100" cy="660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482600" y="2692400"/>
            <a:ext cx="5753100" cy="635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爆発 2 9"/>
          <p:cNvSpPr/>
          <p:nvPr/>
        </p:nvSpPr>
        <p:spPr>
          <a:xfrm>
            <a:off x="5702300" y="895350"/>
            <a:ext cx="3352800" cy="2609850"/>
          </a:xfrm>
          <a:prstGeom prst="irregularSeal2">
            <a:avLst/>
          </a:prstGeom>
          <a:solidFill>
            <a:srgbClr val="FEE7FF"/>
          </a:solidFill>
          <a:ln>
            <a:solidFill>
              <a:srgbClr val="F4C4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tx1"/>
                </a:solidFill>
              </a:rPr>
              <a:t>支持</a:t>
            </a:r>
            <a:endParaRPr kumimoji="1" lang="ja-JP" altLang="en-US" sz="4800" dirty="0">
              <a:solidFill>
                <a:schemeClr val="tx1"/>
              </a:solidFill>
            </a:endParaRPr>
          </a:p>
        </p:txBody>
      </p:sp>
      <p:sp>
        <p:nvSpPr>
          <p:cNvPr id="11" name="下矢印 10"/>
          <p:cNvSpPr/>
          <p:nvPr/>
        </p:nvSpPr>
        <p:spPr>
          <a:xfrm>
            <a:off x="2209800" y="3505200"/>
            <a:ext cx="2298700" cy="1384300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636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検証結果のまとめ①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31900"/>
            <a:ext cx="6273800" cy="522143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kumimoji="1" lang="ja-JP" altLang="en-US" dirty="0" smtClean="0"/>
              <a:t>仮説①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sz="3100" dirty="0" smtClean="0"/>
              <a:t>参加者に親近感を感じることで</a:t>
            </a:r>
            <a:endParaRPr lang="en-US" altLang="ja-JP" sz="3100" dirty="0" smtClean="0"/>
          </a:p>
          <a:p>
            <a:pPr marL="0" indent="0">
              <a:buNone/>
            </a:pPr>
            <a:r>
              <a:rPr lang="ja-JP" altLang="en-US" sz="3100" dirty="0" smtClean="0"/>
              <a:t>顧客参加型製品に適合性を感じ、</a:t>
            </a:r>
            <a:endParaRPr lang="en-US" altLang="ja-JP" sz="3100" dirty="0" smtClean="0"/>
          </a:p>
          <a:p>
            <a:pPr marL="0" indent="0">
              <a:buNone/>
            </a:pPr>
            <a:r>
              <a:rPr lang="ja-JP" altLang="en-US" sz="3100" dirty="0" smtClean="0"/>
              <a:t>他の製品と差別化され、購買意欲が向上する。</a:t>
            </a:r>
            <a:endParaRPr kumimoji="1" lang="en-US" altLang="ja-JP" sz="3100" dirty="0" smtClean="0"/>
          </a:p>
          <a:p>
            <a:pPr marL="0" indent="0">
              <a:buNone/>
            </a:pPr>
            <a:endParaRPr kumimoji="1" lang="en-US" altLang="ja-JP" sz="3100" dirty="0" smtClean="0"/>
          </a:p>
          <a:p>
            <a:pPr marL="0" indent="0">
              <a:buNone/>
            </a:pPr>
            <a:r>
              <a:rPr kumimoji="1" lang="ja-JP" altLang="en-US" dirty="0" smtClean="0"/>
              <a:t>系１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sz="3100" dirty="0">
                <a:solidFill>
                  <a:prstClr val="black"/>
                </a:solidFill>
              </a:rPr>
              <a:t>消費者に親近感を感じること</a:t>
            </a:r>
            <a:r>
              <a:rPr lang="ja-JP" altLang="en-US" sz="3100" dirty="0" smtClean="0">
                <a:solidFill>
                  <a:prstClr val="black"/>
                </a:solidFill>
              </a:rPr>
              <a:t>で</a:t>
            </a:r>
            <a:endParaRPr lang="en-US" altLang="ja-JP" sz="3100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ja-JP" altLang="en-US" sz="3100" dirty="0" smtClean="0">
                <a:solidFill>
                  <a:prstClr val="black"/>
                </a:solidFill>
              </a:rPr>
              <a:t>顧客</a:t>
            </a:r>
            <a:r>
              <a:rPr lang="ja-JP" altLang="en-US" sz="3100" dirty="0">
                <a:solidFill>
                  <a:prstClr val="black"/>
                </a:solidFill>
              </a:rPr>
              <a:t>参加型製品に適合性を</a:t>
            </a:r>
            <a:r>
              <a:rPr lang="ja-JP" altLang="en-US" sz="3100" dirty="0" smtClean="0">
                <a:solidFill>
                  <a:prstClr val="black"/>
                </a:solidFill>
              </a:rPr>
              <a:t>感じやすい</a:t>
            </a:r>
            <a:endParaRPr lang="en-US" altLang="ja-JP" sz="3100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kumimoji="1" lang="ja-JP" altLang="en-US" dirty="0" smtClean="0">
                <a:solidFill>
                  <a:prstClr val="black"/>
                </a:solidFill>
              </a:rPr>
              <a:t>系２</a:t>
            </a:r>
            <a:endParaRPr kumimoji="1" lang="en-US" altLang="ja-JP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ja-JP" altLang="en-US" sz="3100" dirty="0">
                <a:solidFill>
                  <a:prstClr val="black"/>
                </a:solidFill>
              </a:rPr>
              <a:t>顧客参加型製品に適合性を感じること</a:t>
            </a:r>
            <a:r>
              <a:rPr lang="ja-JP" altLang="en-US" sz="3100" dirty="0" smtClean="0">
                <a:solidFill>
                  <a:prstClr val="black"/>
                </a:solidFill>
              </a:rPr>
              <a:t>で</a:t>
            </a:r>
            <a:endParaRPr lang="en-US" altLang="ja-JP" sz="3100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ja-JP" altLang="en-US" sz="3100" dirty="0" smtClean="0">
                <a:solidFill>
                  <a:prstClr val="black"/>
                </a:solidFill>
              </a:rPr>
              <a:t>通常</a:t>
            </a:r>
            <a:r>
              <a:rPr lang="ja-JP" altLang="en-US" sz="3100" dirty="0">
                <a:solidFill>
                  <a:prstClr val="black"/>
                </a:solidFill>
              </a:rPr>
              <a:t>の製品との差別化が</a:t>
            </a:r>
            <a:r>
              <a:rPr lang="ja-JP" altLang="en-US" sz="3100" dirty="0" smtClean="0">
                <a:solidFill>
                  <a:prstClr val="black"/>
                </a:solidFill>
              </a:rPr>
              <a:t>される</a:t>
            </a:r>
            <a:endParaRPr lang="en-US" altLang="ja-JP" sz="3100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kumimoji="1" lang="ja-JP" altLang="en-US" dirty="0" smtClean="0">
                <a:solidFill>
                  <a:prstClr val="black"/>
                </a:solidFill>
              </a:rPr>
              <a:t>系３</a:t>
            </a:r>
            <a:endParaRPr kumimoji="1" lang="en-US" altLang="ja-JP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ja-JP" altLang="en-US" sz="3100" dirty="0">
                <a:solidFill>
                  <a:prstClr val="black"/>
                </a:solidFill>
              </a:rPr>
              <a:t>差別化されること</a:t>
            </a:r>
            <a:r>
              <a:rPr lang="ja-JP" altLang="en-US" sz="3100" dirty="0" smtClean="0">
                <a:solidFill>
                  <a:prstClr val="black"/>
                </a:solidFill>
              </a:rPr>
              <a:t>で</a:t>
            </a:r>
            <a:endParaRPr lang="en-US" altLang="ja-JP" sz="3100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ja-JP" altLang="en-US" sz="3100" dirty="0" smtClean="0">
                <a:solidFill>
                  <a:prstClr val="black"/>
                </a:solidFill>
              </a:rPr>
              <a:t>顧客</a:t>
            </a:r>
            <a:r>
              <a:rPr lang="ja-JP" altLang="en-US" sz="3100" dirty="0">
                <a:solidFill>
                  <a:prstClr val="black"/>
                </a:solidFill>
              </a:rPr>
              <a:t>参加型製品に対する購買意欲が向上する</a:t>
            </a:r>
            <a:endParaRPr kumimoji="1" lang="ja-JP" altLang="en-US" sz="3100" dirty="0"/>
          </a:p>
        </p:txBody>
      </p:sp>
      <p:sp>
        <p:nvSpPr>
          <p:cNvPr id="5" name="角丸四角形 4"/>
          <p:cNvSpPr/>
          <p:nvPr/>
        </p:nvSpPr>
        <p:spPr>
          <a:xfrm>
            <a:off x="461602" y="1561108"/>
            <a:ext cx="6179232" cy="108012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461602" y="3327400"/>
            <a:ext cx="5405798" cy="7509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469080" y="4343400"/>
            <a:ext cx="5436420" cy="81992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7214052" y="5375497"/>
            <a:ext cx="1576190" cy="1021923"/>
          </a:xfrm>
          <a:prstGeom prst="ellipse">
            <a:avLst/>
          </a:prstGeom>
          <a:solidFill>
            <a:srgbClr val="FEE7FF"/>
          </a:solidFill>
          <a:ln>
            <a:solidFill>
              <a:srgbClr val="F4C4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</a:rPr>
              <a:t>支持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7214052" y="4118160"/>
            <a:ext cx="1576190" cy="1072269"/>
          </a:xfrm>
          <a:prstGeom prst="ellipse">
            <a:avLst/>
          </a:prstGeom>
          <a:solidFill>
            <a:srgbClr val="FEE7FF"/>
          </a:solidFill>
          <a:ln>
            <a:solidFill>
              <a:srgbClr val="F4C4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</a:rPr>
              <a:t>支持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7214052" y="2980506"/>
            <a:ext cx="1576190" cy="1097874"/>
          </a:xfrm>
          <a:prstGeom prst="ellipse">
            <a:avLst/>
          </a:prstGeom>
          <a:solidFill>
            <a:srgbClr val="FEE7FF"/>
          </a:solidFill>
          <a:ln>
            <a:solidFill>
              <a:srgbClr val="F4C4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</a:rPr>
              <a:t>支持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488168" y="5476605"/>
            <a:ext cx="6152666" cy="81970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74</a:t>
            </a:fld>
            <a:endParaRPr lang="en-US"/>
          </a:p>
        </p:txBody>
      </p:sp>
      <p:sp>
        <p:nvSpPr>
          <p:cNvPr id="14" name="雲 13"/>
          <p:cNvSpPr/>
          <p:nvPr/>
        </p:nvSpPr>
        <p:spPr>
          <a:xfrm>
            <a:off x="6972300" y="1091828"/>
            <a:ext cx="2059694" cy="1549400"/>
          </a:xfrm>
          <a:prstGeom prst="cloud">
            <a:avLst/>
          </a:prstGeom>
          <a:solidFill>
            <a:srgbClr val="FEE7FF"/>
          </a:solidFill>
          <a:ln>
            <a:solidFill>
              <a:srgbClr val="F4C4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>
                <a:solidFill>
                  <a:schemeClr val="tx1"/>
                </a:solidFill>
              </a:rPr>
              <a:t>支持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745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4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検証結果の</a:t>
            </a:r>
            <a:r>
              <a:rPr lang="ja-JP" altLang="en-US" dirty="0" smtClean="0"/>
              <a:t>まとめ②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340768"/>
            <a:ext cx="8229600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400" dirty="0" smtClean="0"/>
              <a:t>仮説②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 smtClean="0"/>
              <a:t>一般消費者</a:t>
            </a:r>
            <a:r>
              <a:rPr lang="ja-JP" altLang="en-US" sz="2400" dirty="0"/>
              <a:t>は</a:t>
            </a:r>
            <a:r>
              <a:rPr lang="ja-JP" altLang="en-US" sz="2400" dirty="0" smtClean="0"/>
              <a:t>、消費者の声を信頼することで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 smtClean="0"/>
              <a:t>顧客参加型製品開発を行っている製品に好印象を持ち、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 smtClean="0"/>
              <a:t>企業ブランドが確立される。</a:t>
            </a:r>
            <a:endParaRPr lang="en-US" altLang="ja-JP" sz="2400" dirty="0" smtClean="0"/>
          </a:p>
          <a:p>
            <a:pPr marL="0" indent="0">
              <a:buNone/>
            </a:pPr>
            <a:endParaRPr kumimoji="1" lang="en-US" altLang="ja-JP" sz="2400" dirty="0" smtClean="0"/>
          </a:p>
          <a:p>
            <a:pPr marL="0" indent="0">
              <a:buNone/>
            </a:pPr>
            <a:r>
              <a:rPr kumimoji="1" lang="ja-JP" altLang="en-US" sz="2400" dirty="0" smtClean="0"/>
              <a:t>系１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>
                <a:solidFill>
                  <a:prstClr val="black"/>
                </a:solidFill>
              </a:rPr>
              <a:t>消費者の声を信頼することで</a:t>
            </a:r>
            <a:r>
              <a:rPr lang="ja-JP" altLang="en-US" sz="2400" dirty="0" smtClean="0">
                <a:solidFill>
                  <a:prstClr val="black"/>
                </a:solidFill>
              </a:rPr>
              <a:t>、</a:t>
            </a:r>
            <a:endParaRPr lang="en-US" altLang="ja-JP" sz="2400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ja-JP" altLang="en-US" sz="2400" dirty="0" smtClean="0">
                <a:solidFill>
                  <a:prstClr val="black"/>
                </a:solidFill>
              </a:rPr>
              <a:t>消費者</a:t>
            </a:r>
            <a:r>
              <a:rPr lang="ja-JP" altLang="en-US" sz="2400" dirty="0">
                <a:solidFill>
                  <a:prstClr val="black"/>
                </a:solidFill>
              </a:rPr>
              <a:t>の意見を取り入れた製品に好印象を</a:t>
            </a:r>
            <a:r>
              <a:rPr lang="ja-JP" altLang="en-US" sz="2400" dirty="0" smtClean="0">
                <a:solidFill>
                  <a:prstClr val="black"/>
                </a:solidFill>
              </a:rPr>
              <a:t>持つ</a:t>
            </a:r>
            <a:endParaRPr lang="en-US" altLang="ja-JP" sz="2400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kumimoji="1" lang="ja-JP" altLang="en-US" sz="2400" dirty="0" smtClean="0">
                <a:solidFill>
                  <a:prstClr val="black"/>
                </a:solidFill>
              </a:rPr>
              <a:t>系２</a:t>
            </a:r>
            <a:endParaRPr kumimoji="1" lang="en-US" altLang="ja-JP" sz="2400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ja-JP" altLang="en-US" sz="2400" dirty="0" smtClean="0">
                <a:solidFill>
                  <a:prstClr val="black"/>
                </a:solidFill>
              </a:rPr>
              <a:t>顧客</a:t>
            </a:r>
            <a:r>
              <a:rPr lang="ja-JP" altLang="en-US" sz="2400" dirty="0">
                <a:solidFill>
                  <a:prstClr val="black"/>
                </a:solidFill>
              </a:rPr>
              <a:t>参加型製品開発を行うことにより</a:t>
            </a:r>
            <a:r>
              <a:rPr lang="ja-JP" altLang="en-US" sz="2400" dirty="0" smtClean="0">
                <a:solidFill>
                  <a:prstClr val="black"/>
                </a:solidFill>
              </a:rPr>
              <a:t>、</a:t>
            </a:r>
            <a:endParaRPr lang="en-US" altLang="ja-JP" sz="2400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ja-JP" altLang="en-US" sz="2400" dirty="0" smtClean="0">
                <a:solidFill>
                  <a:prstClr val="black"/>
                </a:solidFill>
              </a:rPr>
              <a:t>企業</a:t>
            </a:r>
            <a:r>
              <a:rPr lang="ja-JP" altLang="en-US" sz="2400" dirty="0">
                <a:solidFill>
                  <a:prstClr val="black"/>
                </a:solidFill>
              </a:rPr>
              <a:t>ブランドが確立される</a:t>
            </a:r>
            <a:endParaRPr kumimoji="1" lang="en-US" altLang="ja-JP" sz="2400" dirty="0" smtClean="0">
              <a:solidFill>
                <a:prstClr val="black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6" name="円/楕円 5"/>
          <p:cNvSpPr/>
          <p:nvPr/>
        </p:nvSpPr>
        <p:spPr>
          <a:xfrm>
            <a:off x="6340500" y="5049180"/>
            <a:ext cx="1800200" cy="1224136"/>
          </a:xfrm>
          <a:prstGeom prst="ellipse">
            <a:avLst/>
          </a:prstGeom>
          <a:solidFill>
            <a:srgbClr val="FEE7FF"/>
          </a:solidFill>
          <a:ln>
            <a:solidFill>
              <a:srgbClr val="F4C4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</a:rPr>
              <a:t>支持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7017432" y="3734172"/>
            <a:ext cx="2057400" cy="122413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tx1"/>
                </a:solidFill>
              </a:rPr>
              <a:t>部分</a:t>
            </a:r>
            <a:r>
              <a:rPr kumimoji="1" lang="ja-JP" altLang="en-US" sz="3600" dirty="0" smtClean="0">
                <a:solidFill>
                  <a:schemeClr val="tx1"/>
                </a:solidFill>
              </a:rPr>
              <a:t>支持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69986" y="1772816"/>
            <a:ext cx="7070613" cy="136815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179512" y="3969060"/>
            <a:ext cx="6768752" cy="93610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169987" y="5337212"/>
            <a:ext cx="5328592" cy="86409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75</a:t>
            </a:fld>
            <a:endParaRPr lang="en-US"/>
          </a:p>
        </p:txBody>
      </p:sp>
      <p:sp>
        <p:nvSpPr>
          <p:cNvPr id="12" name="雲 11"/>
          <p:cNvSpPr/>
          <p:nvPr/>
        </p:nvSpPr>
        <p:spPr>
          <a:xfrm>
            <a:off x="6948264" y="1772816"/>
            <a:ext cx="2195736" cy="1465684"/>
          </a:xfrm>
          <a:prstGeom prst="cloud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</a:rPr>
              <a:t>部分支持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27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06400" y="431800"/>
            <a:ext cx="8229600" cy="673100"/>
          </a:xfrm>
        </p:spPr>
        <p:txBody>
          <a:bodyPr>
            <a:normAutofit/>
          </a:bodyPr>
          <a:lstStyle/>
          <a:p>
            <a:r>
              <a:rPr lang="ja-JP" altLang="en-US" dirty="0"/>
              <a:t>その他分析</a:t>
            </a:r>
            <a:r>
              <a:rPr lang="ja-JP" altLang="en-US" dirty="0" smtClean="0"/>
              <a:t>からわかったこと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ja-JP" altLang="en-US" sz="2800" dirty="0" smtClean="0"/>
              <a:t>仮説が支持されたことより、親近感を抱くことにより、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/>
              <a:t>   最終的に購買意欲の向上が</a:t>
            </a:r>
            <a:r>
              <a:rPr lang="ja-JP" altLang="en-US" sz="2800" dirty="0"/>
              <a:t>でき</a:t>
            </a:r>
            <a:r>
              <a:rPr lang="ja-JP" altLang="en-US" sz="2800" dirty="0" smtClean="0"/>
              <a:t>、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/>
              <a:t>   開発に関わった人への信頼が最終的に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/>
              <a:t>   企業ブランドの確立に繋がることから、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/>
              <a:t>   親近感と信頼について考察した。</a:t>
            </a:r>
            <a:endParaRPr kumimoji="1" lang="en-US" altLang="ja-JP" sz="2800" dirty="0" smtClean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58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916832"/>
            <a:ext cx="4236259" cy="1348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860032" y="3636392"/>
            <a:ext cx="441499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＜</a:t>
            </a:r>
            <a:r>
              <a:rPr kumimoji="1" lang="ja-JP" altLang="en-US" dirty="0" smtClean="0"/>
              <a:t>親近感について分散分析を行った結果＞</a:t>
            </a:r>
            <a:endParaRPr kumimoji="1" lang="en-US" altLang="ja-JP" dirty="0" smtClean="0"/>
          </a:p>
          <a:p>
            <a:r>
              <a:rPr kumimoji="1" lang="ja-JP" altLang="en-US" dirty="0" smtClean="0"/>
              <a:t>メーカーと消費者に差は見られなく、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都内の大学生とコーヒー好きな消費者にも</a:t>
            </a:r>
            <a:endParaRPr kumimoji="1" lang="en-US" altLang="ja-JP" dirty="0" smtClean="0"/>
          </a:p>
          <a:p>
            <a:r>
              <a:rPr kumimoji="1" lang="ja-JP" altLang="en-US" dirty="0" smtClean="0"/>
              <a:t>差は見られなかった。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平均値を見ると都内の大学生、コーヒー</a:t>
            </a:r>
            <a:endParaRPr kumimoji="1" lang="en-US" altLang="ja-JP" dirty="0" smtClean="0"/>
          </a:p>
          <a:p>
            <a:r>
              <a:rPr kumimoji="1" lang="ja-JP" altLang="en-US" dirty="0" smtClean="0"/>
              <a:t>好きな消費者が高かったため、</a:t>
            </a:r>
            <a:endParaRPr kumimoji="1" lang="en-US" altLang="ja-JP" dirty="0" smtClean="0"/>
          </a:p>
          <a:p>
            <a:r>
              <a:rPr kumimoji="1" lang="ja-JP" altLang="en-US" b="1" u="sng" dirty="0" smtClean="0"/>
              <a:t>消費者の特徴を明らかにしたほうがより</a:t>
            </a:r>
            <a:endParaRPr kumimoji="1" lang="en-US" altLang="ja-JP" b="1" u="sng" dirty="0" smtClean="0"/>
          </a:p>
          <a:p>
            <a:r>
              <a:rPr kumimoji="1" lang="ja-JP" altLang="en-US" b="1" u="sng" dirty="0" smtClean="0"/>
              <a:t>親近感を感じやすいといえる。</a:t>
            </a:r>
            <a:endParaRPr kumimoji="1" lang="ja-JP" altLang="en-US" b="1" u="sng" dirty="0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6134100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2" y="2112556"/>
            <a:ext cx="4848969" cy="4641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4860031" y="3636392"/>
            <a:ext cx="4236260" cy="2664296"/>
          </a:xfrm>
          <a:prstGeom prst="rect">
            <a:avLst/>
          </a:prstGeom>
          <a:noFill/>
          <a:ln w="38100">
            <a:solidFill>
              <a:srgbClr val="FF99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5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86"/>
          <a:stretch/>
        </p:blipFill>
        <p:spPr bwMode="auto">
          <a:xfrm>
            <a:off x="4877655" y="1663464"/>
            <a:ext cx="4010025" cy="1220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94513"/>
            <a:ext cx="4886875" cy="4662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840036" y="2883830"/>
            <a:ext cx="4341581" cy="39703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＜開発した人への信頼</a:t>
            </a:r>
            <a:r>
              <a:rPr kumimoji="1" lang="ja-JP" altLang="en-US" dirty="0" smtClean="0"/>
              <a:t>について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                         分散分析を行った結果＞</a:t>
            </a:r>
            <a:endParaRPr kumimoji="1" lang="en-US" altLang="ja-JP" dirty="0" smtClean="0"/>
          </a:p>
          <a:p>
            <a:r>
              <a:rPr kumimoji="1" lang="ja-JP" altLang="en-US" dirty="0" smtClean="0"/>
              <a:t>メーカーと消費者に差は見られなく、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都内の大学生とコーヒー好きな消費者にも</a:t>
            </a:r>
            <a:endParaRPr kumimoji="1" lang="en-US" altLang="ja-JP" dirty="0" smtClean="0"/>
          </a:p>
          <a:p>
            <a:r>
              <a:rPr kumimoji="1" lang="ja-JP" altLang="en-US" dirty="0" smtClean="0"/>
              <a:t>差は見られなかった。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平均値を見ると都内の大学生、コーヒー</a:t>
            </a:r>
            <a:endParaRPr kumimoji="1" lang="en-US" altLang="ja-JP" dirty="0" smtClean="0"/>
          </a:p>
          <a:p>
            <a:r>
              <a:rPr kumimoji="1" lang="ja-JP" altLang="en-US" dirty="0" smtClean="0"/>
              <a:t>好きな消費者が高かったため、</a:t>
            </a:r>
            <a:r>
              <a:rPr kumimoji="1" lang="ja-JP" altLang="en-US" b="1" u="sng" dirty="0" smtClean="0"/>
              <a:t>消費者の</a:t>
            </a:r>
            <a:endParaRPr kumimoji="1" lang="en-US" altLang="ja-JP" b="1" u="sng" dirty="0" smtClean="0"/>
          </a:p>
          <a:p>
            <a:r>
              <a:rPr kumimoji="1" lang="ja-JP" altLang="en-US" b="1" u="sng" dirty="0" smtClean="0"/>
              <a:t>特徴を明らかにしたほうがより開発への</a:t>
            </a:r>
            <a:endParaRPr kumimoji="1" lang="en-US" altLang="ja-JP" b="1" u="sng" dirty="0" smtClean="0"/>
          </a:p>
          <a:p>
            <a:r>
              <a:rPr kumimoji="1" lang="ja-JP" altLang="en-US" b="1" u="sng" dirty="0" smtClean="0"/>
              <a:t>信頼を</a:t>
            </a:r>
            <a:r>
              <a:rPr lang="ja-JP" altLang="en-US" b="1" u="sng" dirty="0" smtClean="0"/>
              <a:t>抱きやすい</a:t>
            </a:r>
            <a:r>
              <a:rPr kumimoji="1" lang="ja-JP" altLang="en-US" b="1" u="sng" dirty="0" smtClean="0"/>
              <a:t>といえる。</a:t>
            </a:r>
            <a:endParaRPr kumimoji="1" lang="en-US" altLang="ja-JP" b="1" u="sng" dirty="0" smtClean="0"/>
          </a:p>
          <a:p>
            <a:r>
              <a:rPr kumimoji="1" lang="ja-JP" altLang="en-US" b="1" u="sng" dirty="0" smtClean="0"/>
              <a:t>また、メーカーと消費者ではメーカーの</a:t>
            </a:r>
            <a:endParaRPr kumimoji="1" lang="en-US" altLang="ja-JP" b="1" u="sng" dirty="0" smtClean="0"/>
          </a:p>
          <a:p>
            <a:r>
              <a:rPr kumimoji="1" lang="ja-JP" altLang="en-US" b="1" u="sng" dirty="0" smtClean="0"/>
              <a:t>ほうが平均値が高かったため、顧客参加型</a:t>
            </a:r>
            <a:endParaRPr kumimoji="1" lang="en-US" altLang="ja-JP" b="1" u="sng" dirty="0" smtClean="0"/>
          </a:p>
          <a:p>
            <a:r>
              <a:rPr kumimoji="1" lang="ja-JP" altLang="en-US" b="1" u="sng" dirty="0" smtClean="0"/>
              <a:t>製品開発を行う際は参加者の特徴</a:t>
            </a:r>
            <a:r>
              <a:rPr lang="ja-JP" altLang="en-US" b="1" u="sng" dirty="0" smtClean="0"/>
              <a:t>を明示</a:t>
            </a:r>
            <a:endParaRPr lang="en-US" altLang="ja-JP" b="1" u="sng" dirty="0" smtClean="0"/>
          </a:p>
          <a:p>
            <a:r>
              <a:rPr lang="ja-JP" altLang="en-US" b="1" u="sng" dirty="0" smtClean="0"/>
              <a:t>することが必須である。</a:t>
            </a:r>
            <a:endParaRPr kumimoji="1" lang="ja-JP" altLang="en-US" b="1" u="sng" dirty="0"/>
          </a:p>
        </p:txBody>
      </p:sp>
      <p:sp>
        <p:nvSpPr>
          <p:cNvPr id="3" name="正方形/長方形 2"/>
          <p:cNvSpPr/>
          <p:nvPr/>
        </p:nvSpPr>
        <p:spPr>
          <a:xfrm>
            <a:off x="4877655" y="2883830"/>
            <a:ext cx="4266345" cy="3920802"/>
          </a:xfrm>
          <a:prstGeom prst="rect">
            <a:avLst/>
          </a:prstGeom>
          <a:noFill/>
          <a:ln w="38100">
            <a:solidFill>
              <a:srgbClr val="FF99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36" y="0"/>
            <a:ext cx="6172200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06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学術的インプリケーション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4300" y="1257300"/>
            <a:ext cx="8674100" cy="4937760"/>
          </a:xfrm>
        </p:spPr>
        <p:txBody>
          <a:bodyPr>
            <a:normAutofit/>
          </a:bodyPr>
          <a:lstStyle/>
          <a:p>
            <a:r>
              <a:rPr kumimoji="1" lang="ja-JP" altLang="en-US" sz="2400" dirty="0" smtClean="0"/>
              <a:t>既存の研究では顧客参加型製品開発と参加者に関する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</a:t>
            </a:r>
            <a:r>
              <a:rPr kumimoji="1" lang="ja-JP" altLang="en-US" sz="2400" dirty="0" smtClean="0"/>
              <a:t>考察がなされていたものの、顧客参加型製品開発と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</a:t>
            </a:r>
            <a:r>
              <a:rPr kumimoji="1" lang="ja-JP" altLang="en-US" sz="2400" dirty="0" smtClean="0"/>
              <a:t>その一般消費者へ及ぼす影響について差別化の観点から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</a:t>
            </a:r>
            <a:r>
              <a:rPr kumimoji="1" lang="ja-JP" altLang="en-US" sz="2400" dirty="0" smtClean="0"/>
              <a:t>考察する研究はなさ</a:t>
            </a:r>
            <a:r>
              <a:rPr lang="ja-JP" altLang="en-US" sz="2400" dirty="0"/>
              <a:t>れ</a:t>
            </a:r>
            <a:r>
              <a:rPr kumimoji="1" lang="ja-JP" altLang="en-US" sz="2400" dirty="0" smtClean="0"/>
              <a:t>ていなかったため、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</a:t>
            </a:r>
            <a:r>
              <a:rPr kumimoji="1" lang="ja-JP" altLang="en-US" sz="2400" dirty="0" smtClean="0"/>
              <a:t>本研究が</a:t>
            </a:r>
            <a:r>
              <a:rPr lang="ja-JP" altLang="en-US" sz="2400" dirty="0"/>
              <a:t>このよう</a:t>
            </a:r>
            <a:r>
              <a:rPr lang="ja-JP" altLang="en-US" sz="2400" dirty="0" smtClean="0"/>
              <a:t>な顧客参加型の製品開発に関する研究の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</a:t>
            </a:r>
            <a:r>
              <a:rPr lang="ja-JP" altLang="en-US" sz="2400" dirty="0" smtClean="0"/>
              <a:t>現状に一石を投じることができたといえるであろう</a:t>
            </a:r>
            <a:r>
              <a:rPr kumimoji="1" lang="ja-JP" altLang="en-US" sz="2400" dirty="0" smtClean="0"/>
              <a:t>。</a:t>
            </a:r>
            <a:endParaRPr kumimoji="1" lang="en-US" altLang="ja-JP" sz="2400" dirty="0" smtClean="0"/>
          </a:p>
          <a:p>
            <a:pPr marL="0" indent="0">
              <a:buNone/>
            </a:pPr>
            <a:endParaRPr lang="en-US" altLang="ja-JP" sz="2400" dirty="0" smtClean="0"/>
          </a:p>
          <a:p>
            <a:r>
              <a:rPr lang="ja-JP" altLang="en-US" sz="2400" dirty="0" smtClean="0"/>
              <a:t>また、顧客参加型製品開発により親近感を感じると、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 smtClean="0"/>
              <a:t>   商品の差別化ができ、購買意欲が向上することが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</a:t>
            </a:r>
            <a:r>
              <a:rPr lang="ja-JP" altLang="en-US" sz="2400" dirty="0" smtClean="0"/>
              <a:t>明らかになった点や、価値共創を行うことにより企業ブランドが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</a:t>
            </a:r>
            <a:r>
              <a:rPr lang="ja-JP" altLang="en-US" sz="2400" dirty="0" smtClean="0"/>
              <a:t>確立されることも明らかになった点が学術的貢献といえる。</a:t>
            </a:r>
            <a:endParaRPr lang="en-US" altLang="ja-JP" sz="2400" dirty="0" smtClean="0"/>
          </a:p>
          <a:p>
            <a:pPr marL="0" indent="0">
              <a:buNone/>
            </a:pPr>
            <a:endParaRPr kumimoji="1" lang="ja-JP" altLang="en-US" sz="24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69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2014/12/23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4D28C-2860-4304-94DA-A04C4D24A870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179512" y="1340768"/>
            <a:ext cx="8964488" cy="4945732"/>
          </a:xfrm>
        </p:spPr>
        <p:txBody>
          <a:bodyPr>
            <a:noAutofit/>
          </a:bodyPr>
          <a:lstStyle/>
          <a:p>
            <a:r>
              <a:rPr kumimoji="1" lang="ja-JP" altLang="en-US" sz="2800" dirty="0" smtClean="0"/>
              <a:t>商品価値は</a:t>
            </a:r>
            <a:r>
              <a:rPr kumimoji="1" lang="ja-JP" altLang="en-US" sz="2800" dirty="0" smtClean="0">
                <a:solidFill>
                  <a:srgbClr val="FF0000"/>
                </a:solidFill>
              </a:rPr>
              <a:t>機能的価値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+</a:t>
            </a:r>
            <a:r>
              <a:rPr kumimoji="1" lang="ja-JP" altLang="en-US" sz="2800" dirty="0" smtClean="0">
                <a:solidFill>
                  <a:srgbClr val="FF0000"/>
                </a:solidFill>
              </a:rPr>
              <a:t>意味的価値</a:t>
            </a:r>
            <a:r>
              <a:rPr kumimoji="1" lang="ja-JP" altLang="en-US" sz="2800" dirty="0" smtClean="0"/>
              <a:t>である。</a:t>
            </a:r>
            <a:endParaRPr kumimoji="1" lang="en-US" altLang="ja-JP" sz="2800" dirty="0" smtClean="0"/>
          </a:p>
          <a:p>
            <a:pPr marL="0" indent="0">
              <a:buNone/>
            </a:pPr>
            <a:r>
              <a:rPr lang="ja-JP" altLang="en-US" sz="2800" dirty="0"/>
              <a:t>　</a:t>
            </a:r>
            <a:r>
              <a:rPr lang="ja-JP" altLang="en-US" sz="2800" dirty="0" smtClean="0"/>
              <a:t>　　　　　　　　　　　　　　　　　　　　　　</a:t>
            </a:r>
            <a:r>
              <a:rPr lang="ja-JP" altLang="en-US" dirty="0" smtClean="0"/>
              <a:t>　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延岡</a:t>
            </a:r>
            <a:r>
              <a:rPr lang="en-US" altLang="ja-JP" dirty="0" smtClean="0"/>
              <a:t>,2006</a:t>
            </a:r>
            <a:r>
              <a:rPr kumimoji="1" lang="en-US" altLang="ja-JP" dirty="0" smtClean="0"/>
              <a:t>)</a:t>
            </a:r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ja-JP" altLang="en-US" dirty="0" smtClean="0">
                <a:solidFill>
                  <a:srgbClr val="FF0000"/>
                </a:solidFill>
              </a:rPr>
              <a:t>機能的価値</a:t>
            </a:r>
            <a:r>
              <a:rPr lang="ja-JP" altLang="en-US" b="0" dirty="0" smtClean="0"/>
              <a:t>：</a:t>
            </a:r>
            <a:endParaRPr lang="en-US" altLang="ja-JP" b="0" dirty="0" smtClean="0"/>
          </a:p>
          <a:p>
            <a:pPr marL="0" indent="0">
              <a:buNone/>
            </a:pPr>
            <a:r>
              <a:rPr lang="ja-JP" altLang="en-US" b="0" dirty="0" smtClean="0"/>
              <a:t>客観的に価値基準が定まった機能的評価によって決まる価値。</a:t>
            </a:r>
            <a:endParaRPr lang="en-US" altLang="ja-JP" b="0" dirty="0" smtClean="0"/>
          </a:p>
          <a:p>
            <a:r>
              <a:rPr lang="ja-JP" altLang="en-US" dirty="0">
                <a:solidFill>
                  <a:srgbClr val="FF0000"/>
                </a:solidFill>
              </a:rPr>
              <a:t>意味的</a:t>
            </a:r>
            <a:r>
              <a:rPr lang="ja-JP" altLang="en-US" dirty="0" smtClean="0">
                <a:solidFill>
                  <a:srgbClr val="FF0000"/>
                </a:solidFill>
              </a:rPr>
              <a:t>価値</a:t>
            </a:r>
            <a:r>
              <a:rPr lang="ja-JP" altLang="en-US" dirty="0" smtClean="0"/>
              <a:t>：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b="0" dirty="0" smtClean="0"/>
              <a:t>顧客が商品に対して主観的に意味づけをすることによって</a:t>
            </a:r>
            <a:endParaRPr lang="en-US" altLang="ja-JP" b="0" dirty="0" smtClean="0"/>
          </a:p>
          <a:p>
            <a:pPr marL="0" indent="0">
              <a:buNone/>
            </a:pPr>
            <a:r>
              <a:rPr lang="ja-JP" altLang="en-US" b="0" dirty="0" smtClean="0"/>
              <a:t>生まれる価値。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sz="2800" dirty="0" smtClean="0"/>
          </a:p>
          <a:p>
            <a:endParaRPr kumimoji="1" lang="en-US" altLang="ja-JP" sz="28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3340100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674" y="571500"/>
            <a:ext cx="3021819" cy="2263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674" y="3092448"/>
            <a:ext cx="2641601" cy="264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900" y="3140072"/>
            <a:ext cx="2908300" cy="290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9530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実務的インプリケーション①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19200"/>
            <a:ext cx="8534400" cy="4937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400" dirty="0" smtClean="0"/>
              <a:t>　</a:t>
            </a:r>
            <a:endParaRPr lang="en-US" altLang="ja-JP" sz="2400" dirty="0" smtClean="0"/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実際には顧客参加型製品開発を行っているものの、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 smtClean="0"/>
              <a:t>　　 店頭で一見してわかるように表示している企業は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 </a:t>
            </a:r>
            <a:r>
              <a:rPr lang="ja-JP" altLang="en-US" sz="2400" dirty="0" smtClean="0"/>
              <a:t>あまり多く見られなかった。</a:t>
            </a:r>
            <a:endParaRPr lang="en-US" altLang="ja-JP" sz="2400" dirty="0" smtClean="0"/>
          </a:p>
          <a:p>
            <a:pPr marL="0" indent="0">
              <a:buNone/>
            </a:pPr>
            <a:endParaRPr lang="en-US" altLang="ja-JP" sz="2400" dirty="0" smtClean="0"/>
          </a:p>
          <a:p>
            <a:r>
              <a:rPr lang="ja-JP" altLang="en-US" sz="2400" dirty="0" smtClean="0"/>
              <a:t>   しかし</a:t>
            </a:r>
            <a:r>
              <a:rPr lang="ja-JP" altLang="en-US" sz="2400" dirty="0"/>
              <a:t>、</a:t>
            </a:r>
            <a:r>
              <a:rPr lang="ja-JP" altLang="en-US" sz="2400" dirty="0" smtClean="0"/>
              <a:t>一般消費者に参加者の特徴とともに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 </a:t>
            </a:r>
            <a:r>
              <a:rPr lang="ja-JP" altLang="en-US" sz="2400" dirty="0" smtClean="0"/>
              <a:t>顧客参加型製品だとわかることにより、他商品との差別化に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 </a:t>
            </a:r>
            <a:r>
              <a:rPr lang="ja-JP" altLang="en-US" sz="2400" dirty="0" smtClean="0"/>
              <a:t>繋がるので、顧客参加型製品であることをアピールした方が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　 良いと予想される。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 smtClean="0"/>
              <a:t>　</a:t>
            </a:r>
            <a:endParaRPr kumimoji="1" lang="ja-JP" altLang="en-US" sz="24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89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実務的インプリケーション②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2400" dirty="0" smtClean="0"/>
              <a:t>　親近感に関して、開発</a:t>
            </a:r>
            <a:r>
              <a:rPr lang="ja-JP" altLang="en-US" sz="2400" dirty="0"/>
              <a:t>の参加者が単に“消費者”</a:t>
            </a:r>
            <a:r>
              <a:rPr lang="ja-JP" altLang="en-US" sz="2400" dirty="0" smtClean="0"/>
              <a:t>と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 smtClean="0"/>
              <a:t>     漠然としていてはメーカーが独自に開発したものと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</a:t>
            </a:r>
            <a:r>
              <a:rPr lang="ja-JP" altLang="en-US" sz="2400" dirty="0" smtClean="0"/>
              <a:t>差が見られなかった。</a:t>
            </a:r>
            <a:endParaRPr lang="en-US" altLang="ja-JP" sz="2400" dirty="0" smtClean="0"/>
          </a:p>
          <a:p>
            <a:pPr marL="0" indent="0">
              <a:buNone/>
            </a:pPr>
            <a:endParaRPr lang="en-US" altLang="ja-JP" sz="2400" dirty="0" smtClean="0"/>
          </a:p>
          <a:p>
            <a:r>
              <a:rPr lang="ja-JP" altLang="en-US" sz="2400" dirty="0" smtClean="0"/>
              <a:t>  “</a:t>
            </a:r>
            <a:r>
              <a:rPr lang="ja-JP" altLang="en-US" sz="2400" dirty="0"/>
              <a:t>都内の大学生”や“コーヒー好きな消費者”等</a:t>
            </a:r>
            <a:r>
              <a:rPr lang="ja-JP" altLang="en-US" sz="2400" dirty="0" smtClean="0"/>
              <a:t>と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 </a:t>
            </a:r>
            <a:r>
              <a:rPr lang="ja-JP" altLang="en-US" sz="2400" dirty="0" smtClean="0"/>
              <a:t>特定されている方が、一般</a:t>
            </a:r>
            <a:r>
              <a:rPr lang="ja-JP" altLang="en-US" sz="2400" dirty="0"/>
              <a:t>消費者は参加者に</a:t>
            </a:r>
            <a:r>
              <a:rPr lang="ja-JP" altLang="en-US" sz="2400" dirty="0" smtClean="0"/>
              <a:t>対し、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 </a:t>
            </a:r>
            <a:r>
              <a:rPr lang="ja-JP" altLang="en-US" sz="2400" dirty="0" smtClean="0"/>
              <a:t>より親近感</a:t>
            </a:r>
            <a:r>
              <a:rPr lang="ja-JP" altLang="en-US" sz="2400" dirty="0"/>
              <a:t>を感じると明らかにされた点が</a:t>
            </a:r>
            <a:r>
              <a:rPr lang="ja-JP" altLang="en-US" sz="2400" dirty="0" smtClean="0"/>
              <a:t>、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 </a:t>
            </a:r>
            <a:r>
              <a:rPr lang="ja-JP" altLang="en-US" sz="2400" dirty="0" smtClean="0"/>
              <a:t>顧客</a:t>
            </a:r>
            <a:r>
              <a:rPr lang="ja-JP" altLang="en-US" sz="2400" dirty="0"/>
              <a:t>参加型製品開発に新たな可能性を見出したといえる。</a:t>
            </a:r>
            <a:endParaRPr lang="en-US" altLang="ja-JP" sz="2400" dirty="0"/>
          </a:p>
          <a:p>
            <a:pPr marL="0" indent="0">
              <a:buNone/>
            </a:pPr>
            <a:endParaRPr kumimoji="1" lang="en-US" altLang="ja-JP" sz="2000" dirty="0" smtClean="0"/>
          </a:p>
          <a:p>
            <a:pPr marL="0" indent="0">
              <a:buNone/>
            </a:pPr>
            <a:endParaRPr lang="en-US" altLang="ja-JP" sz="20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25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今後の課題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82</a:t>
            </a:fld>
            <a:endParaRPr 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altLang="ja-JP" dirty="0" smtClean="0"/>
          </a:p>
          <a:p>
            <a:r>
              <a:rPr lang="ja-JP" altLang="en-US" dirty="0" smtClean="0"/>
              <a:t>今回検証する際、飲料を対象としたので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   他のジャンルでも検証を行い違いを見たほうが良い。</a:t>
            </a:r>
            <a:endParaRPr lang="en-US" altLang="ja-JP" dirty="0"/>
          </a:p>
          <a:p>
            <a:endParaRPr lang="en-US" altLang="ja-JP" dirty="0" smtClean="0"/>
          </a:p>
          <a:p>
            <a:r>
              <a:rPr lang="ja-JP" altLang="en-US" dirty="0" smtClean="0"/>
              <a:t>また本研究</a:t>
            </a:r>
            <a:r>
              <a:rPr lang="ja-JP" altLang="en-US" dirty="0"/>
              <a:t>の研究対象を大学生と限定してしまったため</a:t>
            </a:r>
            <a:r>
              <a:rPr lang="ja-JP" altLang="en-US" dirty="0" smtClean="0"/>
              <a:t>、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 </a:t>
            </a:r>
            <a:r>
              <a:rPr lang="ja-JP" altLang="en-US" dirty="0" smtClean="0"/>
              <a:t>さらに</a:t>
            </a:r>
            <a:r>
              <a:rPr lang="ja-JP" altLang="en-US" dirty="0"/>
              <a:t>幅広く検証を行う必要が</a:t>
            </a:r>
            <a:r>
              <a:rPr lang="ja-JP" altLang="en-US" dirty="0" smtClean="0"/>
              <a:t>ある。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76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参考文献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2014/12/23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4D28C-2860-4304-94DA-A04C4D24A870}" type="slidenum">
              <a:rPr kumimoji="1" lang="ja-JP" altLang="en-US" smtClean="0"/>
              <a:t>83</a:t>
            </a:fld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0" y="1692300"/>
            <a:ext cx="8991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sz="1200" b="0" dirty="0"/>
              <a:t>・青木</a:t>
            </a:r>
            <a:r>
              <a:rPr lang="ja-JP" altLang="en-US" sz="1200" b="0" dirty="0" smtClean="0"/>
              <a:t>幸弘（</a:t>
            </a:r>
            <a:r>
              <a:rPr lang="en-US" altLang="ja-JP" sz="1200" dirty="0" smtClean="0"/>
              <a:t>2</a:t>
            </a:r>
            <a:r>
              <a:rPr lang="en-US" altLang="ja-JP" sz="1200" b="0" dirty="0" smtClean="0"/>
              <a:t>013</a:t>
            </a:r>
            <a:r>
              <a:rPr lang="ja-JP" altLang="en-US" sz="1200" dirty="0"/>
              <a:t>）</a:t>
            </a:r>
            <a:r>
              <a:rPr lang="ja-JP" altLang="en-US" sz="1200" b="0" dirty="0" smtClean="0"/>
              <a:t>「ブランド</a:t>
            </a:r>
            <a:r>
              <a:rPr lang="ja-JP" altLang="en-US" sz="1200" b="0" dirty="0"/>
              <a:t>価値共創」研究の視点と枠組 </a:t>
            </a:r>
            <a:r>
              <a:rPr lang="en-US" altLang="ja-JP" sz="1200" b="0" dirty="0"/>
              <a:t>: S-D </a:t>
            </a:r>
            <a:r>
              <a:rPr lang="ja-JP" altLang="en-US" sz="1200" b="0" dirty="0"/>
              <a:t>ロジックの観点</a:t>
            </a:r>
            <a:r>
              <a:rPr lang="ja-JP" altLang="en-US" sz="1200" b="0" dirty="0" smtClean="0"/>
              <a:t>からみた</a:t>
            </a:r>
            <a:r>
              <a:rPr lang="ja-JP" altLang="en-US" sz="1200" b="0" dirty="0"/>
              <a:t>ブランド研究の整理と</a:t>
            </a:r>
            <a:r>
              <a:rPr lang="ja-JP" altLang="en-US" sz="1200" b="0" dirty="0" smtClean="0"/>
              <a:t>展望</a:t>
            </a:r>
            <a:r>
              <a:rPr lang="ja-JP" altLang="en-US" sz="1200" dirty="0" smtClean="0"/>
              <a:t>」</a:t>
            </a:r>
            <a:endParaRPr lang="en-US" altLang="ja-JP" sz="1200" dirty="0" smtClean="0"/>
          </a:p>
          <a:p>
            <a:pPr marL="0" indent="0">
              <a:buNone/>
            </a:pPr>
            <a:r>
              <a:rPr lang="ja-JP" altLang="en-US" sz="1200" dirty="0"/>
              <a:t>　</a:t>
            </a:r>
            <a:r>
              <a:rPr lang="ja-JP" altLang="en-US" sz="1200" dirty="0" smtClean="0"/>
              <a:t>　　　　　　　　　　　　　　　　　　　　　　　　　　　　　　　　　　　　　　　　　　　　　</a:t>
            </a:r>
            <a:r>
              <a:rPr lang="en-US" altLang="ja-JP" sz="1200" dirty="0" smtClean="0"/>
              <a:t>『</a:t>
            </a:r>
            <a:r>
              <a:rPr lang="ja-JP" altLang="en-US" sz="1200" b="0" dirty="0" smtClean="0"/>
              <a:t>商学論究</a:t>
            </a:r>
            <a:r>
              <a:rPr lang="en-US" altLang="ja-JP" sz="1200" b="0" dirty="0" smtClean="0"/>
              <a:t>』60</a:t>
            </a:r>
            <a:r>
              <a:rPr lang="ja-JP" altLang="en-US" sz="1200" b="0" dirty="0" smtClean="0"/>
              <a:t>巻</a:t>
            </a:r>
            <a:r>
              <a:rPr lang="en-US" altLang="ja-JP" sz="1200" b="0" dirty="0" smtClean="0"/>
              <a:t>4</a:t>
            </a:r>
            <a:r>
              <a:rPr lang="ja-JP" altLang="en-US" sz="1200" b="0" dirty="0" smtClean="0"/>
              <a:t>号ｐｐ</a:t>
            </a:r>
            <a:r>
              <a:rPr lang="en-US" altLang="ja-JP" sz="1200" b="0" dirty="0" smtClean="0"/>
              <a:t>87-90</a:t>
            </a:r>
          </a:p>
          <a:p>
            <a:pPr marL="0" indent="0">
              <a:buNone/>
            </a:pPr>
            <a:r>
              <a:rPr lang="ja-JP" altLang="en-US" sz="1200" dirty="0" smtClean="0"/>
              <a:t>・</a:t>
            </a:r>
            <a:r>
              <a:rPr lang="zh-CN" altLang="en-US" sz="1200" dirty="0"/>
              <a:t>及川 </a:t>
            </a:r>
            <a:r>
              <a:rPr lang="zh-CN" altLang="en-US" sz="1200" dirty="0" smtClean="0"/>
              <a:t>直彦</a:t>
            </a:r>
            <a:r>
              <a:rPr lang="ja-JP" altLang="en-US" sz="1200" dirty="0"/>
              <a:t>（</a:t>
            </a:r>
            <a:r>
              <a:rPr lang="en-US" altLang="ja-JP" sz="1200" dirty="0" smtClean="0"/>
              <a:t>2009</a:t>
            </a:r>
            <a:r>
              <a:rPr lang="ja-JP" altLang="en-US" sz="1200" dirty="0"/>
              <a:t>）</a:t>
            </a:r>
            <a:r>
              <a:rPr lang="ja-JP" altLang="en-US" sz="1200" dirty="0" smtClean="0"/>
              <a:t>「顧客</a:t>
            </a:r>
            <a:r>
              <a:rPr lang="ja-JP" altLang="en-US" sz="1200" dirty="0"/>
              <a:t>参加型の開発・</a:t>
            </a:r>
            <a:r>
              <a:rPr lang="ja-JP" altLang="en-US" sz="1200" dirty="0" smtClean="0"/>
              <a:t>生産に</a:t>
            </a:r>
            <a:r>
              <a:rPr lang="ja-JP" altLang="en-US" sz="1200" dirty="0"/>
              <a:t>関する先行研究と</a:t>
            </a:r>
            <a:r>
              <a:rPr lang="ja-JP" altLang="en-US" sz="1200" dirty="0" smtClean="0"/>
              <a:t>残された課題」　</a:t>
            </a:r>
            <a:r>
              <a:rPr lang="en-US" altLang="ja-JP" sz="1200" dirty="0" smtClean="0"/>
              <a:t>『</a:t>
            </a:r>
            <a:r>
              <a:rPr lang="ja-JP" altLang="en-US" sz="1200" dirty="0" smtClean="0"/>
              <a:t>商学研究科紀要</a:t>
            </a:r>
            <a:r>
              <a:rPr lang="en-US" altLang="ja-JP" sz="1200" dirty="0" smtClean="0"/>
              <a:t>』</a:t>
            </a:r>
            <a:r>
              <a:rPr lang="ja-JP" altLang="en-US" sz="1200" dirty="0" smtClean="0"/>
              <a:t>ｐｐ</a:t>
            </a:r>
            <a:r>
              <a:rPr lang="en-US" altLang="ja-JP" sz="1200" dirty="0" smtClean="0"/>
              <a:t>133-139</a:t>
            </a:r>
            <a:endParaRPr lang="ja-JP" altLang="en-US" sz="1200" dirty="0"/>
          </a:p>
          <a:p>
            <a:pPr marL="0" indent="0">
              <a:buNone/>
            </a:pPr>
            <a:r>
              <a:rPr lang="ja-JP" altLang="en-US" sz="1200" b="0" dirty="0" smtClean="0"/>
              <a:t>・岡本正秋</a:t>
            </a:r>
            <a:r>
              <a:rPr lang="ja-JP" altLang="en-US" sz="1200" dirty="0"/>
              <a:t>（</a:t>
            </a:r>
            <a:r>
              <a:rPr lang="en-US" altLang="ja-JP" sz="1200" b="0" dirty="0" smtClean="0"/>
              <a:t>2003</a:t>
            </a:r>
            <a:r>
              <a:rPr lang="ja-JP" altLang="en-US" sz="1200" b="0" dirty="0" smtClean="0"/>
              <a:t>）</a:t>
            </a:r>
            <a:r>
              <a:rPr lang="en-US" altLang="ja-JP" sz="1200" b="0" dirty="0" smtClean="0"/>
              <a:t>『</a:t>
            </a:r>
            <a:r>
              <a:rPr lang="ja-JP" altLang="en-US" sz="1200" b="0" dirty="0"/>
              <a:t>顧客価値マーケティング</a:t>
            </a:r>
            <a:r>
              <a:rPr lang="en-US" altLang="ja-JP" sz="1200" b="0" dirty="0"/>
              <a:t>』</a:t>
            </a:r>
            <a:r>
              <a:rPr lang="ja-JP" altLang="en-US" sz="1200" b="0" dirty="0"/>
              <a:t>生産性</a:t>
            </a:r>
            <a:r>
              <a:rPr lang="ja-JP" altLang="en-US" sz="1200" b="0" dirty="0" smtClean="0"/>
              <a:t>出版</a:t>
            </a:r>
            <a:endParaRPr lang="en-US" altLang="ja-JP" sz="1200" b="0" dirty="0" smtClean="0"/>
          </a:p>
          <a:p>
            <a:pPr marL="0" indent="0">
              <a:buNone/>
            </a:pPr>
            <a:r>
              <a:rPr lang="ja-JP" altLang="en-US" sz="1200" b="0" dirty="0" smtClean="0"/>
              <a:t>・河野万邦</a:t>
            </a:r>
            <a:r>
              <a:rPr lang="ja-JP" altLang="en-US" sz="1200" dirty="0"/>
              <a:t>（</a:t>
            </a:r>
            <a:r>
              <a:rPr lang="en-US" altLang="ja-JP" sz="1200" b="0" dirty="0" smtClean="0"/>
              <a:t>2011</a:t>
            </a:r>
            <a:r>
              <a:rPr lang="ja-JP" altLang="en-US" sz="1200" dirty="0"/>
              <a:t>）</a:t>
            </a:r>
            <a:r>
              <a:rPr lang="ja-JP" altLang="en-US" sz="1200" b="0" dirty="0" smtClean="0"/>
              <a:t>「脱コモディティ化に向けた意味的価値共創の有効性に関する考察～消費財を対象にした実証研究を通して～</a:t>
            </a:r>
            <a:r>
              <a:rPr lang="ja-JP" altLang="en-US" sz="1200" dirty="0" smtClean="0"/>
              <a:t>」</a:t>
            </a:r>
            <a:endParaRPr lang="en-US" altLang="ja-JP" sz="1200" dirty="0" smtClean="0"/>
          </a:p>
          <a:p>
            <a:pPr marL="0" indent="0">
              <a:buNone/>
            </a:pPr>
            <a:r>
              <a:rPr lang="ja-JP" altLang="en-US" sz="1200" b="0" dirty="0"/>
              <a:t>　</a:t>
            </a:r>
            <a:r>
              <a:rPr lang="ja-JP" altLang="en-US" sz="1200" b="0" dirty="0" smtClean="0"/>
              <a:t>　　　　　　　　　　　　　　　　</a:t>
            </a:r>
            <a:r>
              <a:rPr lang="en-US" altLang="ja-JP" sz="1200" b="0" dirty="0" smtClean="0"/>
              <a:t>『</a:t>
            </a:r>
            <a:r>
              <a:rPr lang="ja-JP" altLang="en-US" sz="1200" b="0" dirty="0" smtClean="0"/>
              <a:t>専門職学位論文</a:t>
            </a:r>
            <a:r>
              <a:rPr lang="en-US" altLang="ja-JP" sz="1200" b="0" dirty="0" smtClean="0"/>
              <a:t>』</a:t>
            </a:r>
            <a:r>
              <a:rPr lang="ja-JP" altLang="en-US" sz="1200" b="0" dirty="0" smtClean="0"/>
              <a:t>ｐｐ</a:t>
            </a:r>
            <a:r>
              <a:rPr lang="en-US" altLang="ja-JP" sz="1200" b="0" dirty="0" smtClean="0"/>
              <a:t>27-</a:t>
            </a:r>
          </a:p>
          <a:p>
            <a:pPr marL="0" indent="0">
              <a:buNone/>
            </a:pPr>
            <a:r>
              <a:rPr lang="ja-JP" altLang="en-US" sz="1200" dirty="0"/>
              <a:t>・延岡</a:t>
            </a:r>
            <a:r>
              <a:rPr lang="ja-JP" altLang="en-US" sz="1200" dirty="0" smtClean="0"/>
              <a:t>健太郎</a:t>
            </a:r>
            <a:r>
              <a:rPr lang="ja-JP" altLang="en-US" sz="1200" dirty="0"/>
              <a:t>（</a:t>
            </a:r>
            <a:r>
              <a:rPr lang="en-US" altLang="ja-JP" sz="1200" dirty="0" smtClean="0"/>
              <a:t>2006</a:t>
            </a:r>
            <a:r>
              <a:rPr lang="ja-JP" altLang="en-US" sz="1200" dirty="0"/>
              <a:t>）</a:t>
            </a:r>
            <a:r>
              <a:rPr lang="ja-JP" altLang="en-US" sz="1200" dirty="0" smtClean="0"/>
              <a:t>「意味的</a:t>
            </a:r>
            <a:r>
              <a:rPr lang="ja-JP" altLang="en-US" sz="1200" dirty="0"/>
              <a:t>価値の創造：コモディティ化を回避する</a:t>
            </a:r>
            <a:r>
              <a:rPr lang="ja-JP" altLang="en-US" sz="1200" dirty="0" smtClean="0"/>
              <a:t>ものづくり」</a:t>
            </a:r>
            <a:r>
              <a:rPr lang="en-US" altLang="ja-JP" sz="1200" dirty="0" smtClean="0"/>
              <a:t>『</a:t>
            </a:r>
            <a:r>
              <a:rPr lang="ja-JP" altLang="en-US" sz="1200" dirty="0" smtClean="0"/>
              <a:t>国民</a:t>
            </a:r>
            <a:r>
              <a:rPr lang="ja-JP" altLang="en-US" sz="1200" dirty="0"/>
              <a:t>経済</a:t>
            </a:r>
            <a:r>
              <a:rPr lang="ja-JP" altLang="en-US" sz="1200" dirty="0" smtClean="0"/>
              <a:t>雑誌</a:t>
            </a:r>
            <a:r>
              <a:rPr lang="en-US" altLang="ja-JP" sz="1200" dirty="0" smtClean="0"/>
              <a:t>』12</a:t>
            </a:r>
            <a:r>
              <a:rPr lang="ja-JP" altLang="en-US" sz="1200" dirty="0" smtClean="0"/>
              <a:t>月号　ｐｐ</a:t>
            </a:r>
            <a:r>
              <a:rPr lang="en-US" altLang="ja-JP" sz="1200" dirty="0" smtClean="0"/>
              <a:t>1-14</a:t>
            </a:r>
            <a:endParaRPr lang="en-US" altLang="ja-JP" sz="1200" b="0" dirty="0" smtClean="0"/>
          </a:p>
          <a:p>
            <a:pPr marL="0" indent="0">
              <a:buNone/>
            </a:pPr>
            <a:r>
              <a:rPr lang="ja-JP" altLang="en-US" sz="1200" b="0" dirty="0" smtClean="0"/>
              <a:t>・畠山仁友（</a:t>
            </a:r>
            <a:r>
              <a:rPr lang="en-US" altLang="ja-JP" sz="1200" b="0" dirty="0" smtClean="0"/>
              <a:t>2012</a:t>
            </a:r>
            <a:r>
              <a:rPr lang="ja-JP" altLang="en-US" sz="1200" b="0" dirty="0" smtClean="0"/>
              <a:t>）</a:t>
            </a:r>
            <a:r>
              <a:rPr lang="ja-JP" altLang="en-US" sz="1200" dirty="0" smtClean="0"/>
              <a:t>「</a:t>
            </a:r>
            <a:r>
              <a:rPr lang="ja-JP" altLang="en-US" sz="1200" b="0" dirty="0" smtClean="0"/>
              <a:t>消費者主導の意図せざる</a:t>
            </a:r>
            <a:r>
              <a:rPr lang="ja-JP" altLang="en-US" sz="1200" dirty="0"/>
              <a:t>共創</a:t>
            </a:r>
            <a:r>
              <a:rPr lang="ja-JP" altLang="en-US" sz="1200" b="0" dirty="0" smtClean="0"/>
              <a:t>～共創プロセスへの「アレンジ」の組み込み～</a:t>
            </a:r>
            <a:r>
              <a:rPr lang="ja-JP" altLang="en-US" sz="1200" dirty="0" smtClean="0"/>
              <a:t>」</a:t>
            </a:r>
            <a:r>
              <a:rPr lang="en-US" altLang="ja-JP" sz="1200" dirty="0" smtClean="0"/>
              <a:t>『</a:t>
            </a:r>
            <a:r>
              <a:rPr lang="ja-JP" altLang="en-US" sz="1200" dirty="0" smtClean="0"/>
              <a:t>商学研究科紀要</a:t>
            </a:r>
            <a:r>
              <a:rPr lang="en-US" altLang="ja-JP" sz="1200" dirty="0" smtClean="0"/>
              <a:t>』74</a:t>
            </a:r>
            <a:r>
              <a:rPr lang="ja-JP" altLang="en-US" sz="1200" dirty="0" smtClean="0"/>
              <a:t>巻ｐｐ</a:t>
            </a:r>
            <a:r>
              <a:rPr lang="en-US" altLang="ja-JP" sz="1200" dirty="0" smtClean="0"/>
              <a:t>33</a:t>
            </a:r>
            <a:r>
              <a:rPr lang="ja-JP" altLang="en-US" sz="1200" dirty="0" smtClean="0"/>
              <a:t>－</a:t>
            </a:r>
            <a:r>
              <a:rPr lang="en-US" altLang="ja-JP" sz="1200" dirty="0"/>
              <a:t>50</a:t>
            </a:r>
            <a:endParaRPr lang="en-US" altLang="ja-JP" sz="1200" b="0" dirty="0" smtClean="0"/>
          </a:p>
          <a:p>
            <a:pPr marL="0" indent="0">
              <a:buNone/>
            </a:pPr>
            <a:r>
              <a:rPr lang="ja-JP" altLang="en-US" sz="1200" b="0" dirty="0" smtClean="0"/>
              <a:t>・藤岡芳郎（</a:t>
            </a:r>
            <a:r>
              <a:rPr lang="en-US" altLang="ja-JP" sz="1200" b="0" dirty="0" smtClean="0"/>
              <a:t>2012</a:t>
            </a:r>
            <a:r>
              <a:rPr lang="ja-JP" altLang="en-US" sz="1200" b="0" dirty="0" smtClean="0"/>
              <a:t>）</a:t>
            </a:r>
            <a:r>
              <a:rPr lang="ja-JP" altLang="en-US" sz="1200" dirty="0" smtClean="0"/>
              <a:t>「</a:t>
            </a:r>
            <a:r>
              <a:rPr lang="ja-JP" altLang="en-US" sz="1200" b="0" dirty="0" smtClean="0"/>
              <a:t>価値共創型企業システムの展開の可能性と課題～プロジェクト研究と事例研究をもとに～</a:t>
            </a:r>
            <a:r>
              <a:rPr lang="ja-JP" altLang="en-US" sz="1200" dirty="0" smtClean="0"/>
              <a:t>」</a:t>
            </a:r>
            <a:endParaRPr lang="en-US" altLang="ja-JP" sz="1200" dirty="0" smtClean="0"/>
          </a:p>
          <a:p>
            <a:pPr marL="0" indent="0">
              <a:buNone/>
            </a:pPr>
            <a:r>
              <a:rPr lang="ja-JP" altLang="en-US" sz="1200" dirty="0"/>
              <a:t>　</a:t>
            </a:r>
            <a:r>
              <a:rPr lang="ja-JP" altLang="en-US" sz="1200" dirty="0" smtClean="0"/>
              <a:t>　　　　　　　　　　　　　　　　　　　　　　　　　　　　　　　　　　　　　　　　　　　　　　　　　</a:t>
            </a:r>
            <a:r>
              <a:rPr lang="en-US" altLang="ja-JP" sz="1200" dirty="0" smtClean="0"/>
              <a:t>『</a:t>
            </a:r>
            <a:r>
              <a:rPr lang="ja-JP" altLang="en-US" sz="1200" dirty="0" smtClean="0"/>
              <a:t>広島大学マネジメント</a:t>
            </a:r>
            <a:r>
              <a:rPr lang="en-US" altLang="ja-JP" sz="1200" dirty="0" smtClean="0"/>
              <a:t>』12</a:t>
            </a:r>
            <a:r>
              <a:rPr lang="ja-JP" altLang="en-US" sz="1200" dirty="0" smtClean="0"/>
              <a:t>号ｐｐ</a:t>
            </a:r>
            <a:r>
              <a:rPr lang="en-US" altLang="ja-JP" sz="1200" dirty="0" smtClean="0"/>
              <a:t>63</a:t>
            </a:r>
            <a:r>
              <a:rPr lang="ja-JP" altLang="en-US" sz="1200" dirty="0" smtClean="0"/>
              <a:t>－</a:t>
            </a:r>
            <a:r>
              <a:rPr lang="en-US" altLang="ja-JP" sz="1200" dirty="0"/>
              <a:t>73</a:t>
            </a:r>
            <a:endParaRPr lang="en-US" altLang="ja-JP" sz="1200" b="0" dirty="0" smtClean="0"/>
          </a:p>
          <a:p>
            <a:pPr marL="0" indent="0">
              <a:buNone/>
            </a:pPr>
            <a:endParaRPr lang="ja-JP" altLang="en-US" sz="1200" b="0" dirty="0"/>
          </a:p>
        </p:txBody>
      </p:sp>
    </p:spTree>
    <p:extLst>
      <p:ext uri="{BB962C8B-B14F-4D97-AF65-F5344CB8AC3E}">
        <p14:creationId xmlns:p14="http://schemas.microsoft.com/office/powerpoint/2010/main" val="117306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参考</a:t>
            </a:r>
            <a:r>
              <a:rPr kumimoji="1" lang="en-US" altLang="ja-JP" dirty="0" smtClean="0"/>
              <a:t>URL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84</a:t>
            </a:fld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435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ja-JP" altLang="en-US" sz="1900" dirty="0" smtClean="0"/>
              <a:t>○コ</a:t>
            </a:r>
            <a:r>
              <a:rPr lang="ja-JP" altLang="en-US" sz="1900" dirty="0"/>
              <a:t>・クリエーション戦略</a:t>
            </a:r>
            <a:r>
              <a:rPr lang="en-US" altLang="ja-JP" sz="1900" dirty="0"/>
              <a:t>-</a:t>
            </a:r>
            <a:r>
              <a:rPr lang="ja-JP" altLang="en-US" sz="1900" dirty="0"/>
              <a:t>顧客の経験が企業の戦略を変える</a:t>
            </a:r>
            <a:r>
              <a:rPr lang="en-US" altLang="ja-JP" dirty="0"/>
              <a:t>-</a:t>
            </a:r>
            <a:r>
              <a:rPr lang="ja-JP" altLang="en-US" dirty="0"/>
              <a:t>　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sz="1200" dirty="0" smtClean="0"/>
              <a:t>　　　</a:t>
            </a:r>
            <a:r>
              <a:rPr lang="en-US" altLang="ja-JP" sz="1200" dirty="0" smtClean="0"/>
              <a:t>http</a:t>
            </a:r>
            <a:r>
              <a:rPr lang="en-US" altLang="ja-JP" sz="1200" dirty="0"/>
              <a:t>://www.mizuho-ri.co.jp/publication/sl_info/management/pdf/news201403'</a:t>
            </a:r>
          </a:p>
          <a:p>
            <a:pPr marL="0" indent="0">
              <a:buNone/>
            </a:pPr>
            <a:r>
              <a:rPr lang="ja-JP" altLang="en-US" sz="1600" dirty="0" smtClean="0"/>
              <a:t>○</a:t>
            </a:r>
            <a:r>
              <a:rPr lang="ja-JP" altLang="en-US" sz="1900" dirty="0" smtClean="0"/>
              <a:t>顧客</a:t>
            </a:r>
            <a:r>
              <a:rPr lang="ja-JP" altLang="en-US" sz="1900" dirty="0"/>
              <a:t>と共創価値</a:t>
            </a:r>
            <a:r>
              <a:rPr lang="ja-JP" altLang="en-US" dirty="0"/>
              <a:t>　</a:t>
            </a:r>
            <a:r>
              <a:rPr lang="en-US" altLang="ja-JP" sz="1200" dirty="0"/>
              <a:t>http://www.ttim.co.th/news_detail.php?id=507</a:t>
            </a:r>
          </a:p>
          <a:p>
            <a:pPr marL="0" indent="0">
              <a:buNone/>
            </a:pPr>
            <a:r>
              <a:rPr lang="ja-JP" altLang="en-US" sz="1600" dirty="0"/>
              <a:t>○</a:t>
            </a:r>
            <a:r>
              <a:rPr lang="ja-JP" altLang="en-US" sz="1700" dirty="0" smtClean="0"/>
              <a:t>顧客</a:t>
            </a:r>
            <a:r>
              <a:rPr lang="ja-JP" altLang="en-US" sz="1700" dirty="0"/>
              <a:t>のアイディアを活かした商品開発</a:t>
            </a:r>
            <a:r>
              <a:rPr lang="ja-JP" altLang="en-US" dirty="0"/>
              <a:t>　</a:t>
            </a:r>
            <a:r>
              <a:rPr lang="en-US" altLang="ja-JP" sz="1200" dirty="0"/>
              <a:t>http://www.jri.co.jp/page.jsp?id=6870</a:t>
            </a:r>
          </a:p>
          <a:p>
            <a:pPr marL="0" indent="0">
              <a:buNone/>
            </a:pPr>
            <a:r>
              <a:rPr lang="ja-JP" altLang="en-US" sz="1600" dirty="0"/>
              <a:t>○</a:t>
            </a:r>
            <a:r>
              <a:rPr lang="ja-JP" altLang="en-US" sz="1700" dirty="0" smtClean="0"/>
              <a:t>先進</a:t>
            </a:r>
            <a:r>
              <a:rPr lang="ja-JP" altLang="en-US" sz="1700" dirty="0"/>
              <a:t>企業に学ぶ価値</a:t>
            </a:r>
            <a:r>
              <a:rPr lang="en-US" altLang="ja-JP" sz="1700" dirty="0"/>
              <a:t>『</a:t>
            </a:r>
            <a:r>
              <a:rPr lang="ja-JP" altLang="en-US" sz="1700" dirty="0"/>
              <a:t>共創</a:t>
            </a:r>
            <a:r>
              <a:rPr lang="en-US" altLang="ja-JP" sz="1700" dirty="0"/>
              <a:t>』</a:t>
            </a:r>
            <a:r>
              <a:rPr lang="ja-JP" altLang="en-US" sz="1700" dirty="0"/>
              <a:t>マーケティング</a:t>
            </a:r>
            <a:r>
              <a:rPr lang="en-US" altLang="ja-JP" sz="1700" dirty="0"/>
              <a:t>-</a:t>
            </a:r>
            <a:r>
              <a:rPr lang="ja-JP" altLang="en-US" sz="1700" dirty="0"/>
              <a:t>コンサルティング事例から</a:t>
            </a:r>
            <a:r>
              <a:rPr lang="ja-JP" altLang="en-US" sz="1700" dirty="0" smtClean="0"/>
              <a:t>見えるポイント</a:t>
            </a:r>
            <a:r>
              <a:rPr lang="en-US" altLang="ja-JP" sz="1700" dirty="0"/>
              <a:t>-</a:t>
            </a:r>
            <a:r>
              <a:rPr lang="ja-JP" altLang="en-US" sz="1700" dirty="0"/>
              <a:t>　</a:t>
            </a:r>
            <a:r>
              <a:rPr lang="ja-JP" altLang="en-US" sz="1700" dirty="0" smtClean="0"/>
              <a:t>　　</a:t>
            </a:r>
            <a:endParaRPr lang="en-US" altLang="ja-JP" sz="1700" dirty="0" smtClean="0"/>
          </a:p>
          <a:p>
            <a:pPr marL="0" indent="0">
              <a:buNone/>
            </a:pPr>
            <a:r>
              <a:rPr lang="ja-JP" altLang="en-US" sz="1700" dirty="0"/>
              <a:t>　</a:t>
            </a:r>
            <a:r>
              <a:rPr lang="ja-JP" altLang="en-US" sz="1700" dirty="0" smtClean="0"/>
              <a:t>　</a:t>
            </a:r>
            <a:r>
              <a:rPr lang="en-US" altLang="ja-JP" sz="1200" dirty="0" smtClean="0"/>
              <a:t>http</a:t>
            </a:r>
            <a:r>
              <a:rPr lang="en-US" altLang="ja-JP" sz="1200" dirty="0"/>
              <a:t>://www.nri.com/jp/opinion/chitekishisan/2005/pdf/cs20051004.pdf</a:t>
            </a:r>
          </a:p>
          <a:p>
            <a:pPr marL="0" indent="0">
              <a:buNone/>
            </a:pPr>
            <a:r>
              <a:rPr lang="ja-JP" altLang="en-US" sz="1600" dirty="0"/>
              <a:t>○</a:t>
            </a:r>
            <a:r>
              <a:rPr lang="ja-JP" altLang="en-US" sz="1600" dirty="0" smtClean="0"/>
              <a:t>消費者</a:t>
            </a:r>
            <a:r>
              <a:rPr lang="ja-JP" altLang="en-US" sz="1600" dirty="0"/>
              <a:t>参加型の商品開発～消費者は開発パートナー～　</a:t>
            </a:r>
          </a:p>
          <a:p>
            <a:pPr marL="0" indent="0">
              <a:buNone/>
            </a:pPr>
            <a:r>
              <a:rPr lang="ja-JP" altLang="en-US" sz="1600" dirty="0"/>
              <a:t>○</a:t>
            </a:r>
            <a:r>
              <a:rPr lang="ja-JP" altLang="en-US" sz="1600" dirty="0" smtClean="0"/>
              <a:t>顧客</a:t>
            </a:r>
            <a:r>
              <a:rPr lang="ja-JP" altLang="en-US" sz="1600" dirty="0"/>
              <a:t>参加型の製品</a:t>
            </a:r>
            <a:r>
              <a:rPr lang="ja-JP" altLang="en-US" sz="1600" dirty="0" smtClean="0"/>
              <a:t>開発</a:t>
            </a:r>
            <a:endParaRPr lang="en-US" altLang="ja-JP" sz="1600" dirty="0" smtClean="0"/>
          </a:p>
          <a:p>
            <a:pPr marL="0" indent="0">
              <a:buNone/>
            </a:pPr>
            <a:r>
              <a:rPr lang="ja-JP" altLang="en-US" sz="1600" dirty="0" smtClean="0"/>
              <a:t>－</a:t>
            </a:r>
            <a:r>
              <a:rPr lang="ja-JP" altLang="en-US" sz="1600" dirty="0"/>
              <a:t>ダイアディック・アプローチによる企業の実施意図と顧客の参加意図の探究－</a:t>
            </a:r>
          </a:p>
          <a:p>
            <a:pPr marL="0" indent="0">
              <a:buNone/>
            </a:pPr>
            <a:r>
              <a:rPr lang="ja-JP" altLang="en-US" sz="1600" dirty="0"/>
              <a:t>○</a:t>
            </a:r>
            <a:r>
              <a:rPr lang="ja-JP" altLang="en-US" sz="1600" dirty="0" smtClean="0"/>
              <a:t>日経</a:t>
            </a:r>
            <a:r>
              <a:rPr lang="ja-JP" altLang="en-US" sz="1600" dirty="0"/>
              <a:t>ビジネス</a:t>
            </a:r>
            <a:r>
              <a:rPr lang="en-US" altLang="ja-JP" sz="1600" dirty="0"/>
              <a:t>[2011]</a:t>
            </a:r>
          </a:p>
          <a:p>
            <a:pPr marL="0" indent="0">
              <a:buNone/>
            </a:pPr>
            <a:r>
              <a:rPr lang="ja-JP" altLang="en-US" sz="1600" dirty="0"/>
              <a:t>○サッポロビール株式会社　　</a:t>
            </a:r>
            <a:r>
              <a:rPr lang="en-US" altLang="ja-JP" sz="1600" dirty="0"/>
              <a:t>http://www.sapporobeer.jp/news_release/0000020828/</a:t>
            </a:r>
          </a:p>
          <a:p>
            <a:pPr marL="0" indent="0">
              <a:buNone/>
            </a:pPr>
            <a:r>
              <a:rPr kumimoji="1" lang="ja-JP" altLang="en-US" sz="1600" dirty="0" smtClean="0"/>
              <a:t>○無印良品　</a:t>
            </a:r>
            <a:r>
              <a:rPr lang="en-US" altLang="ja-JP" sz="1600" dirty="0"/>
              <a:t>http://www.muji.net/lab/?area=header</a:t>
            </a:r>
            <a:r>
              <a:rPr kumimoji="1" lang="ja-JP" altLang="en-US" sz="1600" dirty="0" smtClean="0"/>
              <a:t>　</a:t>
            </a:r>
            <a:endParaRPr kumimoji="1" lang="en-US" altLang="ja-JP" sz="1600" dirty="0" smtClean="0"/>
          </a:p>
          <a:p>
            <a:pPr marL="0" indent="0">
              <a:buNone/>
            </a:pPr>
            <a:r>
              <a:rPr lang="ja-JP" altLang="en-US" sz="1600" dirty="0" smtClean="0"/>
              <a:t>○河野万邦</a:t>
            </a:r>
            <a:r>
              <a:rPr lang="ja-JP" altLang="en-US" sz="1600" dirty="0"/>
              <a:t>　</a:t>
            </a:r>
            <a:r>
              <a:rPr lang="ja-JP" altLang="en-US" sz="1600" dirty="0" smtClean="0"/>
              <a:t>「脱コモディティ化に向けた意味的価値共創の有効性に関する考察～消費財を対象にした実証研究を通して～」　早稲田大学リポジトリ、商学研究化、</a:t>
            </a:r>
            <a:r>
              <a:rPr lang="en-US" altLang="ja-JP" sz="1600" dirty="0" smtClean="0"/>
              <a:t>2011</a:t>
            </a:r>
            <a:r>
              <a:rPr lang="ja-JP" altLang="en-US" sz="1600" dirty="0" err="1" smtClean="0"/>
              <a:t>、</a:t>
            </a:r>
            <a:r>
              <a:rPr lang="en-US" altLang="ja-JP" sz="1600" dirty="0" smtClean="0"/>
              <a:t>p.9-27</a:t>
            </a:r>
          </a:p>
          <a:p>
            <a:pPr marL="0" indent="0">
              <a:buNone/>
            </a:pPr>
            <a:r>
              <a:rPr lang="en-US" altLang="ja-JP" sz="1600" dirty="0"/>
              <a:t>http://dspace.wul.waseda.ac.jp/dspace/bitstream/2065/35685/1/ShokenShuron_2012_3_Kono.pdf</a:t>
            </a:r>
            <a:endParaRPr lang="en-US" altLang="ja-JP" sz="1600" dirty="0" smtClean="0"/>
          </a:p>
          <a:p>
            <a:pPr marL="0" indent="0">
              <a:buNone/>
            </a:pPr>
            <a:endParaRPr lang="en-US" altLang="ja-JP" sz="1600" dirty="0" smtClean="0"/>
          </a:p>
          <a:p>
            <a:pPr marL="0" indent="0">
              <a:buNone/>
            </a:pPr>
            <a:endParaRPr lang="en-US" altLang="ja-JP" sz="1600" dirty="0" smtClean="0"/>
          </a:p>
          <a:p>
            <a:pPr marL="0" indent="0">
              <a:buNone/>
            </a:pP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08037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2014/12/23</a:t>
            </a:r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85</a:t>
            </a:fld>
            <a:endParaRPr lang="en-US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769" y="3216182"/>
            <a:ext cx="4508835" cy="3065171"/>
          </a:xfrm>
        </p:spPr>
      </p:pic>
      <p:sp>
        <p:nvSpPr>
          <p:cNvPr id="6" name="雲形吹き出し 5"/>
          <p:cNvSpPr/>
          <p:nvPr/>
        </p:nvSpPr>
        <p:spPr>
          <a:xfrm>
            <a:off x="434975" y="262021"/>
            <a:ext cx="7972425" cy="2447925"/>
          </a:xfrm>
          <a:prstGeom prst="cloudCallout">
            <a:avLst>
              <a:gd name="adj1" fmla="val -12957"/>
              <a:gd name="adj2" fmla="val 81298"/>
            </a:avLst>
          </a:prstGeom>
          <a:solidFill>
            <a:srgbClr val="B7F3F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MV Boli" panose="02000500030200090000" pitchFamily="2" charset="0"/>
              </a:rPr>
              <a:t>ご清聴</a:t>
            </a:r>
            <a:r>
              <a:rPr kumimoji="1" lang="ja-JP" altLang="en-US" sz="2800" dirty="0" smtClean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MV Boli" panose="02000500030200090000" pitchFamily="2" charset="0"/>
              </a:rPr>
              <a:t>ありがとうございました</a:t>
            </a:r>
            <a:endParaRPr kumimoji="1" lang="ja-JP" altLang="en-US" sz="2800" dirty="0">
              <a:solidFill>
                <a:schemeClr val="tx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MV Boli" panose="0200050003020009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5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2014/12/23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4D28C-2860-4304-94DA-A04C4D24A870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135123" y="689737"/>
            <a:ext cx="8568952" cy="5062994"/>
          </a:xfrm>
        </p:spPr>
        <p:txBody>
          <a:bodyPr>
            <a:noAutofit/>
          </a:bodyPr>
          <a:lstStyle/>
          <a:p>
            <a:endParaRPr lang="en-US" altLang="ja-JP" dirty="0" smtClean="0"/>
          </a:p>
          <a:p>
            <a:r>
              <a:rPr lang="ja-JP" altLang="en-US" dirty="0" smtClean="0"/>
              <a:t>機能的</a:t>
            </a:r>
            <a:r>
              <a:rPr kumimoji="1" lang="ja-JP" altLang="en-US" dirty="0" smtClean="0"/>
              <a:t>価値が同じでも</a:t>
            </a:r>
            <a:r>
              <a:rPr kumimoji="1" lang="ja-JP" altLang="en-US" u="sng" dirty="0" smtClean="0">
                <a:solidFill>
                  <a:srgbClr val="FF0000"/>
                </a:solidFill>
              </a:rPr>
              <a:t>意味的価値</a:t>
            </a:r>
            <a:r>
              <a:rPr kumimoji="1" lang="ja-JP" altLang="en-US" dirty="0" smtClean="0"/>
              <a:t>を上げることによって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   </a:t>
            </a:r>
            <a:r>
              <a:rPr kumimoji="1" lang="ja-JP" altLang="en-US" dirty="0" smtClean="0"/>
              <a:t>商品の価値を高めることができる。</a:t>
            </a:r>
            <a:endParaRPr kumimoji="1" lang="en-US" altLang="ja-JP" dirty="0" smtClean="0"/>
          </a:p>
          <a:p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676" y="2621610"/>
            <a:ext cx="6768752" cy="3301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3925905" y="6055556"/>
            <a:ext cx="52180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 smtClean="0"/>
              <a:t>延岡健太郎</a:t>
            </a:r>
            <a:r>
              <a:rPr kumimoji="1" lang="en-US" altLang="ja-JP" sz="900" dirty="0" smtClean="0"/>
              <a:t>[2006]『</a:t>
            </a:r>
            <a:r>
              <a:rPr kumimoji="1" lang="ja-JP" altLang="en-US" sz="900" dirty="0" smtClean="0"/>
              <a:t>意味的価値の創造：コモディティ化を回避するものづくり</a:t>
            </a:r>
            <a:r>
              <a:rPr kumimoji="1" lang="en-US" altLang="ja-JP" sz="900" dirty="0" smtClean="0"/>
              <a:t>』</a:t>
            </a:r>
            <a:r>
              <a:rPr kumimoji="1" lang="ja-JP" altLang="en-US" sz="900" dirty="0" smtClean="0"/>
              <a:t>国民経済雑誌</a:t>
            </a:r>
            <a:r>
              <a:rPr kumimoji="1" lang="en-US" altLang="ja-JP" sz="900" dirty="0" smtClean="0"/>
              <a:t>12</a:t>
            </a:r>
            <a:r>
              <a:rPr kumimoji="1" lang="ja-JP" altLang="en-US" sz="900" dirty="0" smtClean="0"/>
              <a:t>月号</a:t>
            </a:r>
            <a:r>
              <a:rPr kumimoji="1" lang="en-US" altLang="ja-JP" sz="900" dirty="0" smtClean="0"/>
              <a:t>1-14</a:t>
            </a:r>
            <a:r>
              <a:rPr kumimoji="1" lang="ja-JP" altLang="en-US" sz="900" dirty="0" smtClean="0"/>
              <a:t>頁</a:t>
            </a:r>
            <a:endParaRPr kumimoji="1"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210898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ス">
  <a:themeElements>
    <a:clrScheme name="アース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アース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アース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>
        <a:solidFill>
          <a:schemeClr val="accent2">
            <a:lumMod val="20000"/>
            <a:lumOff val="80000"/>
          </a:schemeClr>
        </a:solidFill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5398</TotalTime>
  <Words>3494</Words>
  <Application>Microsoft Office PowerPoint</Application>
  <PresentationFormat>画面に合わせる (4:3)</PresentationFormat>
  <Paragraphs>923</Paragraphs>
  <Slides>85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85</vt:i4>
      </vt:variant>
    </vt:vector>
  </HeadingPairs>
  <TitlesOfParts>
    <vt:vector size="86" baseType="lpstr">
      <vt:lpstr>アース</vt:lpstr>
      <vt:lpstr>製品開発による価値共創が消費者に与える影響</vt:lpstr>
      <vt:lpstr>目次</vt:lpstr>
      <vt:lpstr>要旨</vt:lpstr>
      <vt:lpstr>はじめに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 問題意識</vt:lpstr>
      <vt:lpstr>～企業が消費者と価値を創ることのメリット～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 企業が製品開発に消費者を参加させる意図 </vt:lpstr>
      <vt:lpstr>～現在、製品開発において顧客の意見を 　　　　　　　　　積極的に取り入れる企業～ </vt:lpstr>
      <vt:lpstr>事例①　くらしの良品計画</vt:lpstr>
      <vt:lpstr>事例①　くらしの良品計画</vt:lpstr>
      <vt:lpstr>事例②　Twitter おむすび</vt:lpstr>
      <vt:lpstr>事例③　百人ビール・ラボ</vt:lpstr>
      <vt:lpstr>PowerPoint プレゼンテーション</vt:lpstr>
      <vt:lpstr>問題意識</vt:lpstr>
      <vt:lpstr>研究目的</vt:lpstr>
      <vt:lpstr>仮説導出①</vt:lpstr>
      <vt:lpstr>仮説導出①</vt:lpstr>
      <vt:lpstr>仮説導出①</vt:lpstr>
      <vt:lpstr>仮説導出①</vt:lpstr>
      <vt:lpstr>PowerPoint プレゼンテーション</vt:lpstr>
      <vt:lpstr>仮説導出①</vt:lpstr>
      <vt:lpstr>仮説導出①</vt:lpstr>
      <vt:lpstr>仮説導出①</vt:lpstr>
      <vt:lpstr>仮説導出①</vt:lpstr>
      <vt:lpstr>仮説導出①</vt:lpstr>
      <vt:lpstr>仮説①</vt:lpstr>
      <vt:lpstr>仮説①</vt:lpstr>
      <vt:lpstr>仮説導出②</vt:lpstr>
      <vt:lpstr>仮説導出②</vt:lpstr>
      <vt:lpstr>仮説導出②</vt:lpstr>
      <vt:lpstr>仮説②</vt:lpstr>
      <vt:lpstr>仮説②</vt:lpstr>
      <vt:lpstr>調査概要</vt:lpstr>
      <vt:lpstr>調査概要</vt:lpstr>
      <vt:lpstr>調査に使った製品</vt:lpstr>
      <vt:lpstr>調査に使用した参加者とそれに対する説明内容</vt:lpstr>
      <vt:lpstr>仮説①系１の検証</vt:lpstr>
      <vt:lpstr>仮説①系１の検証</vt:lpstr>
      <vt:lpstr>仮説①系１の検証</vt:lpstr>
      <vt:lpstr>仮説①系１の検証</vt:lpstr>
      <vt:lpstr>仮説①系1のまとめ</vt:lpstr>
      <vt:lpstr>仮説①系２の検証</vt:lpstr>
      <vt:lpstr>仮説①系２の検証</vt:lpstr>
      <vt:lpstr>仮説①系２の検証</vt:lpstr>
      <vt:lpstr>仮説①系２の検証</vt:lpstr>
      <vt:lpstr>仮説①系2のまとめ</vt:lpstr>
      <vt:lpstr>仮説①系３の検証</vt:lpstr>
      <vt:lpstr>仮説①系３の検証</vt:lpstr>
      <vt:lpstr>仮説①系３の検証</vt:lpstr>
      <vt:lpstr>仮説①系３の検証</vt:lpstr>
      <vt:lpstr>仮説①系3のまとめ</vt:lpstr>
      <vt:lpstr>仮説②系１の検証</vt:lpstr>
      <vt:lpstr>仮説②系１の検証</vt:lpstr>
      <vt:lpstr>仮説②系１の検証</vt:lpstr>
      <vt:lpstr>仮説②系１の検証</vt:lpstr>
      <vt:lpstr>仮説②系1のまとめ</vt:lpstr>
      <vt:lpstr>仮説②系２の検証</vt:lpstr>
      <vt:lpstr>仮説②系２の検証</vt:lpstr>
      <vt:lpstr>仮説②系２の検証</vt:lpstr>
      <vt:lpstr>仮説②系２の検証</vt:lpstr>
      <vt:lpstr>仮説②系2のまとめ</vt:lpstr>
      <vt:lpstr>検証結果のまとめ①</vt:lpstr>
      <vt:lpstr>検証結果のまとめ②</vt:lpstr>
      <vt:lpstr>その他分析からわかったこと</vt:lpstr>
      <vt:lpstr>PowerPoint プレゼンテーション</vt:lpstr>
      <vt:lpstr>PowerPoint プレゼンテーション</vt:lpstr>
      <vt:lpstr>学術的インプリケーション</vt:lpstr>
      <vt:lpstr>実務的インプリケーション①</vt:lpstr>
      <vt:lpstr>実務的インプリケーション②</vt:lpstr>
      <vt:lpstr>今後の課題</vt:lpstr>
      <vt:lpstr>参考文献</vt:lpstr>
      <vt:lpstr>参考URL</vt:lpstr>
      <vt:lpstr>PowerPoint プレゼンテーション</vt:lpstr>
    </vt:vector>
  </TitlesOfParts>
  <Company>東洋大学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前川 彩</dc:creator>
  <cp:lastModifiedBy>MIYAKO</cp:lastModifiedBy>
  <cp:revision>290</cp:revision>
  <cp:lastPrinted>2014-12-15T09:56:40Z</cp:lastPrinted>
  <dcterms:created xsi:type="dcterms:W3CDTF">2014-08-09T04:34:31Z</dcterms:created>
  <dcterms:modified xsi:type="dcterms:W3CDTF">2014-12-18T11:10:51Z</dcterms:modified>
</cp:coreProperties>
</file>